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tags/tag9.xml" ContentType="application/vnd.openxmlformats-officedocument.presentationml.tags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tags/tag5.xml" ContentType="application/vnd.openxmlformats-officedocument.presentationml.tags+xml"/>
  <Default Extension="rels" ContentType="application/vnd.openxmlformats-package.relationships+xml"/>
  <Override PartName="/ppt/tags/tag16.xml" ContentType="application/vnd.openxmlformats-officedocument.presentationml.tag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tags/tag6.xml" ContentType="application/vnd.openxmlformats-officedocument.presentationml.tags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Override PartName="/ppt/tags/tag13.xml" ContentType="application/vnd.openxmlformats-officedocument.presentationml.tags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tags/tag7.xml" ContentType="application/vnd.openxmlformats-officedocument.presentationml.tags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tags/tag14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tags/tag10.xml" ContentType="application/vnd.openxmlformats-officedocument.presentationml.tags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tags/tag8.xml" ContentType="application/vnd.openxmlformats-officedocument.presentationml.tags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ags/tag15.xml" ContentType="application/vnd.openxmlformats-officedocument.presentationml.tags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ags/tag11.xml" ContentType="application/vnd.openxmlformats-officedocument.presentationml.tags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62" r:id="rId4"/>
    <p:sldId id="260" r:id="rId5"/>
    <p:sldId id="261" r:id="rId6"/>
    <p:sldId id="263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2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</p:showPr>
  <p:clrMru>
    <a:srgbClr val="990F26"/>
    <a:srgbClr val="8C1C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495" autoAdjust="0"/>
    <p:restoredTop sz="94660"/>
  </p:normalViewPr>
  <p:slideViewPr>
    <p:cSldViewPr>
      <p:cViewPr>
        <p:scale>
          <a:sx n="100" d="100"/>
          <a:sy n="100" d="100"/>
        </p:scale>
        <p:origin x="-592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B261D-BFFD-4BD4-8C8E-3C48A1996443}" type="datetimeFigureOut">
              <a:rPr lang="en-US" smtClean="0"/>
              <a:pPr/>
              <a:t>7/25/11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888A-53A9-4541-9922-045DBFD4E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FF1B96-0C24-41E3-9B18-5155D72DAC43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EFC37AB-250A-432B-BAAF-C0BDFE1EB3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Picture 29" descr="uclogo_1867_vert_bol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7600" y="304800"/>
            <a:ext cx="1390650" cy="6282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8CFF-2A57-47FB-B9BF-3AEA43077681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6C9E-09F7-4D2B-8BB0-CB8CB43CD461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A5909D-DC1F-4DF9-BE25-01FD2F8664A2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EFC37AB-250A-432B-BAAF-C0BDFE1EB3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482426-7342-456B-8CE3-C3963DEC3C9A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EFC37AB-250A-432B-BAAF-C0BDFE1EB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C301-6A77-4AAC-A3A5-2B70A27510EB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9105-8F93-41FA-AF6B-BCE984CF36E8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94FDEC-9159-4062-9FAD-4D387E502699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EFC37AB-250A-432B-BAAF-C0BDFE1EB3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F5E9-FF26-4EDD-A251-9286DB6191C2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CE3321-258B-495E-8988-4EB7192B3B45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EFC37AB-250A-432B-BAAF-C0BDFE1EB3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DD61EB-9370-4990-BAC3-06AC85958B43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EFC37AB-250A-432B-BAAF-C0BDFE1EB3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837EEA-4287-408F-8C3E-8312372E1231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FC37AB-250A-432B-BAAF-C0BDFE1EB3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152400"/>
            <a:ext cx="365048" cy="47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29.png"/><Relationship Id="rId11" Type="http://schemas.openxmlformats.org/officeDocument/2006/relationships/image" Target="../media/image37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29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00350"/>
            <a:ext cx="8610600" cy="192405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990F26"/>
                </a:solidFill>
              </a:rPr>
              <a:t>Learning Online Discussion Structures by Conditional Random Fields</a:t>
            </a:r>
            <a:endParaRPr lang="en-US" dirty="0">
              <a:solidFill>
                <a:srgbClr val="990F2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029200"/>
            <a:ext cx="8001000" cy="1219200"/>
          </a:xfrm>
        </p:spPr>
        <p:txBody>
          <a:bodyPr>
            <a:noAutofit/>
          </a:bodyPr>
          <a:lstStyle/>
          <a:p>
            <a:pPr algn="r"/>
            <a:r>
              <a:rPr lang="en-US" cap="small" dirty="0" err="1" smtClean="0">
                <a:solidFill>
                  <a:srgbClr val="990F26"/>
                </a:solidFill>
                <a:latin typeface="+mj-lt"/>
                <a:ea typeface="+mj-ea"/>
                <a:cs typeface="+mj-cs"/>
              </a:rPr>
              <a:t>Hongning</a:t>
            </a:r>
            <a:r>
              <a:rPr lang="en-US" cap="small" dirty="0" smtClean="0">
                <a:solidFill>
                  <a:srgbClr val="990F26"/>
                </a:solidFill>
                <a:latin typeface="+mj-lt"/>
                <a:ea typeface="+mj-ea"/>
                <a:cs typeface="+mj-cs"/>
              </a:rPr>
              <a:t> Wang, Chi Wang, </a:t>
            </a:r>
            <a:r>
              <a:rPr lang="en-US" cap="small" dirty="0" err="1" smtClean="0">
                <a:solidFill>
                  <a:srgbClr val="990F26"/>
                </a:solidFill>
                <a:latin typeface="+mj-lt"/>
                <a:ea typeface="+mj-ea"/>
                <a:cs typeface="+mj-cs"/>
              </a:rPr>
              <a:t>ChengXiang</a:t>
            </a:r>
            <a:r>
              <a:rPr lang="en-US" cap="small" dirty="0" smtClean="0">
                <a:solidFill>
                  <a:srgbClr val="990F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cap="small" dirty="0" err="1" smtClean="0">
                <a:solidFill>
                  <a:srgbClr val="990F26"/>
                </a:solidFill>
                <a:latin typeface="+mj-lt"/>
                <a:ea typeface="+mj-ea"/>
                <a:cs typeface="+mj-cs"/>
              </a:rPr>
              <a:t>Zhai</a:t>
            </a:r>
            <a:r>
              <a:rPr lang="en-US" cap="small" dirty="0">
                <a:solidFill>
                  <a:srgbClr val="990F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cap="small" dirty="0" smtClean="0">
                <a:solidFill>
                  <a:srgbClr val="990F26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US" cap="small" dirty="0" err="1" smtClean="0">
                <a:solidFill>
                  <a:srgbClr val="990F26"/>
                </a:solidFill>
                <a:latin typeface="+mj-lt"/>
                <a:ea typeface="+mj-ea"/>
                <a:cs typeface="+mj-cs"/>
              </a:rPr>
              <a:t>Jiawei</a:t>
            </a:r>
            <a:r>
              <a:rPr lang="en-US" cap="small" dirty="0" smtClean="0">
                <a:solidFill>
                  <a:srgbClr val="990F26"/>
                </a:solidFill>
                <a:latin typeface="+mj-lt"/>
                <a:ea typeface="+mj-ea"/>
                <a:cs typeface="+mj-cs"/>
              </a:rPr>
              <a:t> Han</a:t>
            </a:r>
          </a:p>
          <a:p>
            <a:pPr algn="r"/>
            <a:r>
              <a:rPr lang="en-US" cap="small" dirty="0" smtClean="0">
                <a:solidFill>
                  <a:srgbClr val="990F26"/>
                </a:solidFill>
                <a:latin typeface="+mj-lt"/>
                <a:ea typeface="+mj-ea"/>
                <a:cs typeface="+mj-cs"/>
              </a:rPr>
              <a:t>Department of Computer Science</a:t>
            </a:r>
          </a:p>
          <a:p>
            <a:pPr algn="r"/>
            <a:r>
              <a:rPr lang="en-US" cap="small" dirty="0" smtClean="0">
                <a:solidFill>
                  <a:srgbClr val="990F26"/>
                </a:solidFill>
                <a:latin typeface="+mj-lt"/>
                <a:ea typeface="+mj-ea"/>
                <a:cs typeface="+mj-cs"/>
              </a:rPr>
              <a:t>University of Illinois at Urbana-Champaign</a:t>
            </a:r>
          </a:p>
          <a:p>
            <a:pPr algn="r"/>
            <a:r>
              <a:rPr lang="en-US" cap="small" dirty="0" smtClean="0">
                <a:solidFill>
                  <a:srgbClr val="990F26"/>
                </a:solidFill>
                <a:latin typeface="+mj-lt"/>
                <a:ea typeface="+mj-ea"/>
                <a:cs typeface="+mj-cs"/>
              </a:rPr>
              <a:t>Urbana IL, 61801 USA</a:t>
            </a:r>
            <a:endParaRPr lang="en-US" cap="small" dirty="0">
              <a:solidFill>
                <a:srgbClr val="990F2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85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Content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Reply pattern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 Author interaction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 Temporal proximity</a:t>
            </a:r>
          </a:p>
          <a:p>
            <a:pPr lvl="1"/>
            <a:r>
              <a:rPr lang="en-US" dirty="0" smtClean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62600" y="2849880"/>
            <a:ext cx="1463040" cy="1417320"/>
            <a:chOff x="6461760" y="1310640"/>
            <a:chExt cx="1463040" cy="1417320"/>
          </a:xfrm>
        </p:grpSpPr>
        <p:sp>
          <p:nvSpPr>
            <p:cNvPr id="5" name="10-Point Star 4"/>
            <p:cNvSpPr/>
            <p:nvPr/>
          </p:nvSpPr>
          <p:spPr>
            <a:xfrm>
              <a:off x="7147560" y="13106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10-Point Star 5"/>
            <p:cNvSpPr/>
            <p:nvPr/>
          </p:nvSpPr>
          <p:spPr>
            <a:xfrm>
              <a:off x="6766560" y="182880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10-Point Star 6"/>
            <p:cNvSpPr/>
            <p:nvPr/>
          </p:nvSpPr>
          <p:spPr>
            <a:xfrm>
              <a:off x="6461760" y="236220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10-Point Star 7"/>
            <p:cNvSpPr/>
            <p:nvPr/>
          </p:nvSpPr>
          <p:spPr>
            <a:xfrm>
              <a:off x="7559040" y="18440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10-Point Star 8"/>
            <p:cNvSpPr/>
            <p:nvPr/>
          </p:nvSpPr>
          <p:spPr>
            <a:xfrm>
              <a:off x="7086600" y="236220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6" idx="9"/>
              <a:endCxn id="5" idx="4"/>
            </p:cNvCxnSpPr>
            <p:nvPr/>
          </p:nvCxnSpPr>
          <p:spPr>
            <a:xfrm rot="5400000" flipH="1" flipV="1">
              <a:off x="7028814" y="1675127"/>
              <a:ext cx="222252" cy="15494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7"/>
              <a:endCxn id="5" idx="2"/>
            </p:cNvCxnSpPr>
            <p:nvPr/>
          </p:nvCxnSpPr>
          <p:spPr>
            <a:xfrm rot="16200000" flipV="1">
              <a:off x="7417434" y="1667507"/>
              <a:ext cx="237492" cy="18542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6" idx="2"/>
            </p:cNvCxnSpPr>
            <p:nvPr/>
          </p:nvCxnSpPr>
          <p:spPr>
            <a:xfrm rot="16200000" flipV="1">
              <a:off x="7061518" y="2160583"/>
              <a:ext cx="211458" cy="2095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8"/>
              <a:endCxn id="6" idx="4"/>
            </p:cNvCxnSpPr>
            <p:nvPr/>
          </p:nvCxnSpPr>
          <p:spPr>
            <a:xfrm rot="5400000" flipH="1" flipV="1">
              <a:off x="6639243" y="2165031"/>
              <a:ext cx="202566" cy="19177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989" y="3291840"/>
            <a:ext cx="2896611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1" y="2151888"/>
            <a:ext cx="3111976" cy="2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5982" y="2551176"/>
            <a:ext cx="3598744" cy="19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2941" y="3691128"/>
            <a:ext cx="3342859" cy="34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9543" y="4495800"/>
            <a:ext cx="3253857" cy="3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5299" y="4876800"/>
            <a:ext cx="3370501" cy="39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5791200"/>
            <a:ext cx="3115891" cy="20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rc 20"/>
          <p:cNvSpPr/>
          <p:nvPr/>
        </p:nvSpPr>
        <p:spPr>
          <a:xfrm rot="14773049">
            <a:off x="5219651" y="2978250"/>
            <a:ext cx="1423280" cy="1177839"/>
          </a:xfrm>
          <a:prstGeom prst="arc">
            <a:avLst>
              <a:gd name="adj1" fmla="val 15334191"/>
              <a:gd name="adj2" fmla="val 2257925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FF0000"/>
                </a:solidFill>
              </a:ln>
            </a:endParaRPr>
          </a:p>
        </p:txBody>
      </p:sp>
      <p:sp>
        <p:nvSpPr>
          <p:cNvPr id="22" name="Arc 21"/>
          <p:cNvSpPr/>
          <p:nvPr/>
        </p:nvSpPr>
        <p:spPr>
          <a:xfrm rot="16764192">
            <a:off x="5314364" y="3591755"/>
            <a:ext cx="953670" cy="614445"/>
          </a:xfrm>
          <a:prstGeom prst="arc">
            <a:avLst>
              <a:gd name="adj1" fmla="val 15334191"/>
              <a:gd name="adj2" fmla="val 21530374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FF0000"/>
                </a:solidFill>
              </a:ln>
            </a:endParaRPr>
          </a:p>
        </p:txBody>
      </p:sp>
      <p:sp>
        <p:nvSpPr>
          <p:cNvPr id="23" name="Arc 22"/>
          <p:cNvSpPr/>
          <p:nvPr/>
        </p:nvSpPr>
        <p:spPr>
          <a:xfrm rot="16764192">
            <a:off x="5695366" y="3108999"/>
            <a:ext cx="953670" cy="614445"/>
          </a:xfrm>
          <a:prstGeom prst="arc">
            <a:avLst>
              <a:gd name="adj1" fmla="val 15334191"/>
              <a:gd name="adj2" fmla="val 21530374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FF0000"/>
                </a:solidFill>
              </a:ln>
            </a:endParaRPr>
          </a:p>
        </p:txBody>
      </p:sp>
      <p:sp>
        <p:nvSpPr>
          <p:cNvPr id="24" name="Arc 23"/>
          <p:cNvSpPr/>
          <p:nvPr/>
        </p:nvSpPr>
        <p:spPr>
          <a:xfrm rot="15934570" flipV="1">
            <a:off x="5812337" y="3545424"/>
            <a:ext cx="916784" cy="738141"/>
          </a:xfrm>
          <a:prstGeom prst="arc">
            <a:avLst>
              <a:gd name="adj1" fmla="val 15334191"/>
              <a:gd name="adj2" fmla="val 21530374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FF0000"/>
                </a:solidFill>
              </a:ln>
            </a:endParaRPr>
          </a:p>
        </p:txBody>
      </p:sp>
      <p:sp>
        <p:nvSpPr>
          <p:cNvPr id="25" name="Arc 24"/>
          <p:cNvSpPr/>
          <p:nvPr/>
        </p:nvSpPr>
        <p:spPr>
          <a:xfrm rot="16764192">
            <a:off x="5314366" y="3591755"/>
            <a:ext cx="953670" cy="614445"/>
          </a:xfrm>
          <a:prstGeom prst="arc">
            <a:avLst>
              <a:gd name="adj1" fmla="val 15334191"/>
              <a:gd name="adj2" fmla="val 21530374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FF0000"/>
                </a:solidFill>
              </a:ln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6800" y="4385846"/>
            <a:ext cx="2590800" cy="338554"/>
            <a:chOff x="5105400" y="4267200"/>
            <a:chExt cx="2590800" cy="338554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5400" y="4267200"/>
              <a:ext cx="23817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5334000" y="4267200"/>
              <a:ext cx="2362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Context propagation</a:t>
              </a:r>
              <a:endParaRPr lang="en-US" sz="1600" i="1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867835" y="4385845"/>
            <a:ext cx="3285565" cy="338555"/>
            <a:chOff x="5105400" y="4800600"/>
            <a:chExt cx="3285565" cy="338555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5400" y="4800600"/>
              <a:ext cx="308225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5334000" y="4800601"/>
              <a:ext cx="3056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Discuss parallel aspects</a:t>
              </a:r>
              <a:endParaRPr lang="en-US" sz="1600" i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76800" y="4385846"/>
            <a:ext cx="2819400" cy="338554"/>
            <a:chOff x="5105400" y="5257800"/>
            <a:chExt cx="2819400" cy="338554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05400" y="52578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5334000" y="5257800"/>
              <a:ext cx="259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Do not repeatedly reply</a:t>
              </a:r>
              <a:endParaRPr lang="en-US" sz="1600" i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76800" y="4385846"/>
            <a:ext cx="2819400" cy="338554"/>
            <a:chOff x="5105400" y="5562600"/>
            <a:chExt cx="2819400" cy="338554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05400" y="5562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5334000" y="5562600"/>
              <a:ext cx="259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Do not jump back</a:t>
              </a:r>
              <a:endParaRPr lang="en-US" sz="1600" i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76800" y="4385846"/>
            <a:ext cx="3276600" cy="338554"/>
            <a:chOff x="5105400" y="5943600"/>
            <a:chExt cx="3276600" cy="338554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5400" y="5943600"/>
              <a:ext cx="23817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5334000" y="5943600"/>
              <a:ext cx="30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Reply to one replied to you</a:t>
              </a:r>
              <a:endParaRPr lang="en-US" sz="1600" i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76800" y="4385846"/>
            <a:ext cx="3581400" cy="338554"/>
            <a:chOff x="5105400" y="6290846"/>
            <a:chExt cx="3581400" cy="338554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5400" y="6324600"/>
              <a:ext cx="23817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5334000" y="6290846"/>
              <a:ext cx="3352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Reply to one you have replied to</a:t>
              </a:r>
              <a:endParaRPr lang="en-US" sz="1600" i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76800" y="4385846"/>
            <a:ext cx="4114800" cy="338554"/>
            <a:chOff x="5105400" y="6688723"/>
            <a:chExt cx="4114800" cy="338554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5400" y="6720840"/>
              <a:ext cx="23817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5334000" y="6688723"/>
              <a:ext cx="3886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Reply to one closest in sub-discussion</a:t>
              </a:r>
              <a:endParaRPr lang="en-US" sz="1600" i="1" dirty="0"/>
            </a:p>
          </p:txBody>
        </p:sp>
      </p:grpSp>
      <p:sp>
        <p:nvSpPr>
          <p:cNvPr id="50" name="Arc 49"/>
          <p:cNvSpPr/>
          <p:nvPr/>
        </p:nvSpPr>
        <p:spPr>
          <a:xfrm rot="15934570" flipV="1">
            <a:off x="6224879" y="3012024"/>
            <a:ext cx="916784" cy="738141"/>
          </a:xfrm>
          <a:prstGeom prst="arc">
            <a:avLst>
              <a:gd name="adj1" fmla="val 15334191"/>
              <a:gd name="adj2" fmla="val 21530374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FF0000"/>
                </a:solidFill>
              </a:ln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791200" y="3334512"/>
            <a:ext cx="1295400" cy="4754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993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25" grpId="7" animBg="1"/>
      <p:bldP spid="25" grpId="8" animBg="1"/>
      <p:bldP spid="50" grpId="0" animBg="1"/>
      <p:bldP spid="50" grpId="1" animBg="1"/>
      <p:bldP spid="56" grpId="0" animBg="1"/>
      <p:bldP spid="5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and Model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MAP inference</a:t>
            </a:r>
          </a:p>
          <a:p>
            <a:pPr lvl="1"/>
            <a:r>
              <a:rPr lang="en-US" dirty="0" smtClean="0"/>
              <a:t>Exact inference is intractable</a:t>
            </a:r>
          </a:p>
          <a:p>
            <a:pPr lvl="1"/>
            <a:r>
              <a:rPr lang="en-US" dirty="0" smtClean="0"/>
              <a:t>Approximate inference</a:t>
            </a:r>
          </a:p>
          <a:p>
            <a:pPr lvl="2"/>
            <a:r>
              <a:rPr lang="en-US" dirty="0" smtClean="0"/>
              <a:t>Tree reweighted message propagation</a:t>
            </a:r>
            <a:r>
              <a:rPr lang="en-US" baseline="30000" dirty="0" smtClean="0"/>
              <a:t>[5]</a:t>
            </a:r>
          </a:p>
          <a:p>
            <a:r>
              <a:rPr lang="en-US" dirty="0" smtClean="0"/>
              <a:t>Maximum likelihood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Gradient 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854" y="3545012"/>
            <a:ext cx="1835146" cy="47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952268"/>
            <a:ext cx="3755184" cy="47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447800"/>
            <a:ext cx="2667000" cy="245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96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Evaluation criterion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2679263"/>
            <a:ext cx="1752600" cy="1356360"/>
            <a:chOff x="1143000" y="1310640"/>
            <a:chExt cx="1752600" cy="1356360"/>
          </a:xfrm>
        </p:grpSpPr>
        <p:sp>
          <p:nvSpPr>
            <p:cNvPr id="5" name="10-Point Star 4"/>
            <p:cNvSpPr/>
            <p:nvPr/>
          </p:nvSpPr>
          <p:spPr>
            <a:xfrm>
              <a:off x="1828800" y="13106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10-Point Star 5"/>
            <p:cNvSpPr/>
            <p:nvPr/>
          </p:nvSpPr>
          <p:spPr>
            <a:xfrm>
              <a:off x="1447800" y="17678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10-Point Star 6"/>
            <p:cNvSpPr/>
            <p:nvPr/>
          </p:nvSpPr>
          <p:spPr>
            <a:xfrm>
              <a:off x="1143000" y="23012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10-Point Star 7"/>
            <p:cNvSpPr/>
            <p:nvPr/>
          </p:nvSpPr>
          <p:spPr>
            <a:xfrm>
              <a:off x="2209800" y="17678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10-Point Star 8"/>
            <p:cNvSpPr/>
            <p:nvPr/>
          </p:nvSpPr>
          <p:spPr>
            <a:xfrm>
              <a:off x="2529840" y="23012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7" idx="8"/>
              <a:endCxn id="6" idx="4"/>
            </p:cNvCxnSpPr>
            <p:nvPr/>
          </p:nvCxnSpPr>
          <p:spPr>
            <a:xfrm rot="5400000" flipH="1" flipV="1">
              <a:off x="1320483" y="2104071"/>
              <a:ext cx="202566" cy="19177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5" idx="4"/>
            </p:cNvCxnSpPr>
            <p:nvPr/>
          </p:nvCxnSpPr>
          <p:spPr>
            <a:xfrm rot="5400000" flipH="1" flipV="1">
              <a:off x="1731963" y="1662111"/>
              <a:ext cx="187326" cy="1460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7"/>
              <a:endCxn id="5" idx="2"/>
            </p:cNvCxnSpPr>
            <p:nvPr/>
          </p:nvCxnSpPr>
          <p:spPr>
            <a:xfrm rot="16200000" flipV="1">
              <a:off x="2121534" y="1644647"/>
              <a:ext cx="161292" cy="15494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8"/>
              <a:endCxn id="8" idx="2"/>
            </p:cNvCxnSpPr>
            <p:nvPr/>
          </p:nvCxnSpPr>
          <p:spPr>
            <a:xfrm rot="16200000" flipV="1">
              <a:off x="2507931" y="2096450"/>
              <a:ext cx="202566" cy="2070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762000" y="5023246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Times New Roman" pitchFamily="18" charset="0"/>
              </a:rPr>
              <a:t>(a) Ground-truth</a:t>
            </a:r>
            <a:endParaRPr lang="en-US" sz="1400" dirty="0">
              <a:cs typeface="Times New Roman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514600" y="2298263"/>
            <a:ext cx="5638800" cy="3032760"/>
            <a:chOff x="2514600" y="2298263"/>
            <a:chExt cx="5638800" cy="3032760"/>
          </a:xfrm>
        </p:grpSpPr>
        <p:grpSp>
          <p:nvGrpSpPr>
            <p:cNvPr id="59" name="Group 58"/>
            <p:cNvGrpSpPr/>
            <p:nvPr/>
          </p:nvGrpSpPr>
          <p:grpSpPr>
            <a:xfrm>
              <a:off x="2514600" y="2298263"/>
              <a:ext cx="1981200" cy="3032760"/>
              <a:chOff x="2514600" y="2298263"/>
              <a:chExt cx="1981200" cy="303276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429000" y="2298263"/>
                <a:ext cx="365760" cy="2575560"/>
                <a:chOff x="3352800" y="929640"/>
                <a:chExt cx="365760" cy="2575560"/>
              </a:xfrm>
            </p:grpSpPr>
            <p:sp>
              <p:nvSpPr>
                <p:cNvPr id="15" name="10-Point Star 14"/>
                <p:cNvSpPr/>
                <p:nvPr/>
              </p:nvSpPr>
              <p:spPr>
                <a:xfrm>
                  <a:off x="3352800" y="929640"/>
                  <a:ext cx="365760" cy="365760"/>
                </a:xfrm>
                <a:prstGeom prst="star10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tIns="164592" rtlCol="0" anchor="ctr"/>
                <a:lstStyle/>
                <a:p>
                  <a:pPr algn="ctr"/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en-US" sz="1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10-Point Star 15"/>
                <p:cNvSpPr/>
                <p:nvPr/>
              </p:nvSpPr>
              <p:spPr>
                <a:xfrm>
                  <a:off x="3352800" y="1447800"/>
                  <a:ext cx="365760" cy="365760"/>
                </a:xfrm>
                <a:prstGeom prst="star10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tIns="164592" rtlCol="0" anchor="ctr"/>
                <a:lstStyle/>
                <a:p>
                  <a:pPr algn="ctr"/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sz="1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10-Point Star 16"/>
                <p:cNvSpPr/>
                <p:nvPr/>
              </p:nvSpPr>
              <p:spPr>
                <a:xfrm>
                  <a:off x="3352800" y="1981200"/>
                  <a:ext cx="365760" cy="365760"/>
                </a:xfrm>
                <a:prstGeom prst="star10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tIns="164592" rtlCol="0" anchor="ctr"/>
                <a:lstStyle/>
                <a:p>
                  <a:pPr algn="ctr"/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1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10-Point Star 17"/>
                <p:cNvSpPr/>
                <p:nvPr/>
              </p:nvSpPr>
              <p:spPr>
                <a:xfrm>
                  <a:off x="3352800" y="2529840"/>
                  <a:ext cx="365760" cy="365760"/>
                </a:xfrm>
                <a:prstGeom prst="star10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tIns="164592" rtlCol="0" anchor="ctr"/>
                <a:lstStyle/>
                <a:p>
                  <a:pPr algn="ctr"/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1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10-Point Star 18"/>
                <p:cNvSpPr/>
                <p:nvPr/>
              </p:nvSpPr>
              <p:spPr>
                <a:xfrm>
                  <a:off x="3352800" y="3139440"/>
                  <a:ext cx="365760" cy="365760"/>
                </a:xfrm>
                <a:prstGeom prst="star10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tIns="164592" rtlCol="0" anchor="ctr"/>
                <a:lstStyle/>
                <a:p>
                  <a:pPr algn="ctr"/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en-US" sz="1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0" name="Straight Arrow Connector 19"/>
                <p:cNvCxnSpPr>
                  <a:stCxn id="16" idx="8"/>
                  <a:endCxn id="15" idx="3"/>
                </p:cNvCxnSpPr>
                <p:nvPr/>
              </p:nvCxnSpPr>
              <p:spPr>
                <a:xfrm rot="5400000" flipH="1" flipV="1">
                  <a:off x="3459480" y="1371600"/>
                  <a:ext cx="152400" cy="1588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>
                  <a:stCxn id="17" idx="8"/>
                  <a:endCxn id="16" idx="3"/>
                </p:cNvCxnSpPr>
                <p:nvPr/>
              </p:nvCxnSpPr>
              <p:spPr>
                <a:xfrm rot="5400000" flipH="1" flipV="1">
                  <a:off x="3451860" y="1897380"/>
                  <a:ext cx="167640" cy="1588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>
                  <a:stCxn id="18" idx="8"/>
                  <a:endCxn id="17" idx="3"/>
                </p:cNvCxnSpPr>
                <p:nvPr/>
              </p:nvCxnSpPr>
              <p:spPr>
                <a:xfrm rot="5400000" flipH="1" flipV="1">
                  <a:off x="3444240" y="2438400"/>
                  <a:ext cx="182880" cy="1588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>
                  <a:stCxn id="19" idx="8"/>
                  <a:endCxn id="18" idx="3"/>
                </p:cNvCxnSpPr>
                <p:nvPr/>
              </p:nvCxnSpPr>
              <p:spPr>
                <a:xfrm rot="5400000" flipH="1" flipV="1">
                  <a:off x="3413760" y="3017520"/>
                  <a:ext cx="243840" cy="1588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2514600" y="5023246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cs typeface="Times New Roman" pitchFamily="18" charset="0"/>
                  </a:rPr>
                  <a:t>(b) LAST</a:t>
                </a:r>
                <a:endParaRPr lang="en-US" sz="1400" dirty="0">
                  <a:cs typeface="Times New Roman" pitchFamily="18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267200" y="2892623"/>
              <a:ext cx="1965960" cy="975360"/>
              <a:chOff x="4114800" y="1524000"/>
              <a:chExt cx="1965960" cy="975360"/>
            </a:xfrm>
          </p:grpSpPr>
          <p:sp>
            <p:nvSpPr>
              <p:cNvPr id="25" name="10-Point Star 24"/>
              <p:cNvSpPr/>
              <p:nvPr/>
            </p:nvSpPr>
            <p:spPr>
              <a:xfrm>
                <a:off x="4953000" y="1524000"/>
                <a:ext cx="365760" cy="365760"/>
              </a:xfrm>
              <a:prstGeom prst="star10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164592" rtlCol="0" anchor="ctr"/>
              <a:lstStyle/>
              <a:p>
                <a:pPr algn="ctr"/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10-Point Star 25"/>
              <p:cNvSpPr/>
              <p:nvPr/>
            </p:nvSpPr>
            <p:spPr>
              <a:xfrm>
                <a:off x="4114800" y="2133600"/>
                <a:ext cx="365760" cy="365760"/>
              </a:xfrm>
              <a:prstGeom prst="star10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164592" rtlCol="0" anchor="ctr"/>
              <a:lstStyle/>
              <a:p>
                <a:pPr algn="ctr"/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10-Point Star 26"/>
              <p:cNvSpPr/>
              <p:nvPr/>
            </p:nvSpPr>
            <p:spPr>
              <a:xfrm>
                <a:off x="4648200" y="2133600"/>
                <a:ext cx="365760" cy="365760"/>
              </a:xfrm>
              <a:prstGeom prst="star10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164592" rtlCol="0" anchor="ctr"/>
              <a:lstStyle/>
              <a:p>
                <a:pPr algn="ctr"/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10-Point Star 27"/>
              <p:cNvSpPr/>
              <p:nvPr/>
            </p:nvSpPr>
            <p:spPr>
              <a:xfrm>
                <a:off x="5181600" y="2133600"/>
                <a:ext cx="365760" cy="365760"/>
              </a:xfrm>
              <a:prstGeom prst="star10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164592" rtlCol="0" anchor="ctr"/>
              <a:lstStyle/>
              <a:p>
                <a:pPr algn="ctr"/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10-Point Star 28"/>
              <p:cNvSpPr/>
              <p:nvPr/>
            </p:nvSpPr>
            <p:spPr>
              <a:xfrm>
                <a:off x="5715000" y="2133600"/>
                <a:ext cx="365760" cy="365760"/>
              </a:xfrm>
              <a:prstGeom prst="star10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164592" rtlCol="0" anchor="ctr"/>
              <a:lstStyle/>
              <a:p>
                <a:pPr algn="ctr"/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0" name="Straight Arrow Connector 29"/>
              <p:cNvCxnSpPr>
                <a:stCxn id="26" idx="9"/>
                <a:endCxn id="25" idx="5"/>
              </p:cNvCxnSpPr>
              <p:nvPr/>
            </p:nvCxnSpPr>
            <p:spPr>
              <a:xfrm rot="5400000" flipH="1" flipV="1">
                <a:off x="4479287" y="1694814"/>
                <a:ext cx="405132" cy="54229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9" idx="8"/>
                <a:endCxn id="25" idx="1"/>
              </p:cNvCxnSpPr>
              <p:nvPr/>
            </p:nvCxnSpPr>
            <p:spPr>
              <a:xfrm rot="16200000" flipV="1">
                <a:off x="5423217" y="1658937"/>
                <a:ext cx="370206" cy="57912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8" idx="8"/>
                <a:endCxn id="25" idx="2"/>
              </p:cNvCxnSpPr>
              <p:nvPr/>
            </p:nvCxnSpPr>
            <p:spPr>
              <a:xfrm rot="16200000" flipV="1">
                <a:off x="5167311" y="1936430"/>
                <a:ext cx="278766" cy="11557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27" idx="8"/>
                <a:endCxn id="25" idx="4"/>
              </p:cNvCxnSpPr>
              <p:nvPr/>
            </p:nvCxnSpPr>
            <p:spPr>
              <a:xfrm rot="5400000" flipH="1" flipV="1">
                <a:off x="4787583" y="1898331"/>
                <a:ext cx="278766" cy="19177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4434840" y="5023246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cs typeface="Times New Roman" pitchFamily="18" charset="0"/>
                </a:rPr>
                <a:t>(c) FIRST</a:t>
              </a:r>
              <a:endParaRPr lang="en-US" sz="1400" dirty="0">
                <a:cs typeface="Times New Roman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477000" y="2679263"/>
              <a:ext cx="1463040" cy="1417320"/>
              <a:chOff x="6461760" y="1310640"/>
              <a:chExt cx="1463040" cy="1417320"/>
            </a:xfrm>
          </p:grpSpPr>
          <p:sp>
            <p:nvSpPr>
              <p:cNvPr id="35" name="10-Point Star 34"/>
              <p:cNvSpPr/>
              <p:nvPr/>
            </p:nvSpPr>
            <p:spPr>
              <a:xfrm>
                <a:off x="7147560" y="1310640"/>
                <a:ext cx="365760" cy="365760"/>
              </a:xfrm>
              <a:prstGeom prst="star10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164592" rtlCol="0" anchor="ctr"/>
              <a:lstStyle/>
              <a:p>
                <a:pPr algn="ctr"/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10-Point Star 35"/>
              <p:cNvSpPr/>
              <p:nvPr/>
            </p:nvSpPr>
            <p:spPr>
              <a:xfrm>
                <a:off x="6766560" y="1828800"/>
                <a:ext cx="365760" cy="365760"/>
              </a:xfrm>
              <a:prstGeom prst="star10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164592" rtlCol="0" anchor="ctr"/>
              <a:lstStyle/>
              <a:p>
                <a:pPr algn="ctr"/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10-Point Star 36"/>
              <p:cNvSpPr/>
              <p:nvPr/>
            </p:nvSpPr>
            <p:spPr>
              <a:xfrm>
                <a:off x="6461760" y="2362200"/>
                <a:ext cx="365760" cy="365760"/>
              </a:xfrm>
              <a:prstGeom prst="star10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164592" rtlCol="0" anchor="ctr"/>
              <a:lstStyle/>
              <a:p>
                <a:pPr algn="ctr"/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10-Point Star 37"/>
              <p:cNvSpPr/>
              <p:nvPr/>
            </p:nvSpPr>
            <p:spPr>
              <a:xfrm>
                <a:off x="7559040" y="1844040"/>
                <a:ext cx="365760" cy="365760"/>
              </a:xfrm>
              <a:prstGeom prst="star10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164592" rtlCol="0" anchor="ctr"/>
              <a:lstStyle/>
              <a:p>
                <a:pPr algn="ctr"/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10-Point Star 38"/>
              <p:cNvSpPr/>
              <p:nvPr/>
            </p:nvSpPr>
            <p:spPr>
              <a:xfrm>
                <a:off x="7086600" y="2362200"/>
                <a:ext cx="365760" cy="365760"/>
              </a:xfrm>
              <a:prstGeom prst="star10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164592" rtlCol="0" anchor="ctr"/>
              <a:lstStyle/>
              <a:p>
                <a:pPr algn="ctr"/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0" name="Straight Arrow Connector 39"/>
              <p:cNvCxnSpPr>
                <a:stCxn id="36" idx="9"/>
                <a:endCxn id="35" idx="4"/>
              </p:cNvCxnSpPr>
              <p:nvPr/>
            </p:nvCxnSpPr>
            <p:spPr>
              <a:xfrm rot="5400000" flipH="1" flipV="1">
                <a:off x="7028814" y="1675127"/>
                <a:ext cx="222252" cy="15494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38" idx="7"/>
                <a:endCxn id="35" idx="2"/>
              </p:cNvCxnSpPr>
              <p:nvPr/>
            </p:nvCxnSpPr>
            <p:spPr>
              <a:xfrm rot="16200000" flipV="1">
                <a:off x="7417434" y="1667507"/>
                <a:ext cx="237492" cy="18542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endCxn id="36" idx="2"/>
              </p:cNvCxnSpPr>
              <p:nvPr/>
            </p:nvCxnSpPr>
            <p:spPr>
              <a:xfrm rot="16200000" flipV="1">
                <a:off x="7061518" y="2160583"/>
                <a:ext cx="211458" cy="20955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37" idx="8"/>
                <a:endCxn id="36" idx="4"/>
              </p:cNvCxnSpPr>
              <p:nvPr/>
            </p:nvCxnSpPr>
            <p:spPr>
              <a:xfrm rot="5400000" flipH="1" flipV="1">
                <a:off x="6639243" y="2165031"/>
                <a:ext cx="202566" cy="19177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6324600" y="5023246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cs typeface="Times New Roman" pitchFamily="18" charset="0"/>
                </a:rPr>
                <a:t>(d) </a:t>
              </a:r>
              <a:r>
                <a:rPr lang="en-US" sz="1400" dirty="0" err="1" smtClean="0">
                  <a:cs typeface="Times New Roman" pitchFamily="18" charset="0"/>
                </a:rPr>
                <a:t>threadCRF</a:t>
              </a:r>
              <a:endParaRPr lang="en-US" sz="1400" dirty="0">
                <a:cs typeface="Times New Roman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90600" y="5559623"/>
            <a:ext cx="7620000" cy="307777"/>
            <a:chOff x="990600" y="5559623"/>
            <a:chExt cx="7620000" cy="307777"/>
          </a:xfrm>
        </p:grpSpPr>
        <p:sp>
          <p:nvSpPr>
            <p:cNvPr id="49" name="TextBox 48"/>
            <p:cNvSpPr txBox="1"/>
            <p:nvPr/>
          </p:nvSpPr>
          <p:spPr>
            <a:xfrm>
              <a:off x="990600" y="5559623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Edge accuracy</a:t>
              </a:r>
              <a:endParaRPr lang="en-US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76600" y="5559623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0.75</a:t>
              </a:r>
              <a:endParaRPr 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05400" y="5559623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0.5</a:t>
              </a:r>
              <a:endParaRPr lang="en-US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010400" y="5559623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0.75</a:t>
              </a:r>
              <a:endParaRPr lang="en-US" sz="1400" dirty="0"/>
            </a:p>
          </p:txBody>
        </p:sp>
      </p:grpSp>
      <p:sp>
        <p:nvSpPr>
          <p:cNvPr id="57" name="Slide Number Placeholder 5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50" y="5562600"/>
            <a:ext cx="1866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562600"/>
            <a:ext cx="1866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17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Evaluation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Path accuracy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dirty="0" smtClean="0"/>
              <a:t>Path precision &amp; recall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Node precision &amp; recall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09800"/>
            <a:ext cx="299022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324600" y="838200"/>
            <a:ext cx="1752600" cy="1356360"/>
            <a:chOff x="1143000" y="1310640"/>
            <a:chExt cx="1752600" cy="1356360"/>
          </a:xfrm>
        </p:grpSpPr>
        <p:sp>
          <p:nvSpPr>
            <p:cNvPr id="6" name="10-Point Star 5"/>
            <p:cNvSpPr/>
            <p:nvPr/>
          </p:nvSpPr>
          <p:spPr>
            <a:xfrm>
              <a:off x="1828800" y="13106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10-Point Star 6"/>
            <p:cNvSpPr/>
            <p:nvPr/>
          </p:nvSpPr>
          <p:spPr>
            <a:xfrm>
              <a:off x="1447800" y="17678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10-Point Star 7"/>
            <p:cNvSpPr/>
            <p:nvPr/>
          </p:nvSpPr>
          <p:spPr>
            <a:xfrm>
              <a:off x="1143000" y="23012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10-Point Star 8"/>
            <p:cNvSpPr/>
            <p:nvPr/>
          </p:nvSpPr>
          <p:spPr>
            <a:xfrm>
              <a:off x="2209800" y="17678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10-Point Star 9"/>
            <p:cNvSpPr/>
            <p:nvPr/>
          </p:nvSpPr>
          <p:spPr>
            <a:xfrm>
              <a:off x="2529840" y="23012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Arrow Connector 10"/>
            <p:cNvCxnSpPr>
              <a:stCxn id="8" idx="8"/>
              <a:endCxn id="7" idx="4"/>
            </p:cNvCxnSpPr>
            <p:nvPr/>
          </p:nvCxnSpPr>
          <p:spPr>
            <a:xfrm rot="5400000" flipH="1" flipV="1">
              <a:off x="1320483" y="2104071"/>
              <a:ext cx="202566" cy="19177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6" idx="4"/>
            </p:cNvCxnSpPr>
            <p:nvPr/>
          </p:nvCxnSpPr>
          <p:spPr>
            <a:xfrm rot="5400000" flipH="1" flipV="1">
              <a:off x="1731963" y="1662111"/>
              <a:ext cx="187326" cy="1460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7"/>
              <a:endCxn id="6" idx="2"/>
            </p:cNvCxnSpPr>
            <p:nvPr/>
          </p:nvCxnSpPr>
          <p:spPr>
            <a:xfrm rot="16200000" flipV="1">
              <a:off x="2121534" y="1644647"/>
              <a:ext cx="161292" cy="15494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8"/>
              <a:endCxn id="9" idx="2"/>
            </p:cNvCxnSpPr>
            <p:nvPr/>
          </p:nvCxnSpPr>
          <p:spPr>
            <a:xfrm rot="16200000" flipV="1">
              <a:off x="2507931" y="2096450"/>
              <a:ext cx="202566" cy="2070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934200" y="3459480"/>
            <a:ext cx="1463040" cy="1417320"/>
            <a:chOff x="6461760" y="1310640"/>
            <a:chExt cx="1463040" cy="1417320"/>
          </a:xfrm>
        </p:grpSpPr>
        <p:sp>
          <p:nvSpPr>
            <p:cNvPr id="16" name="10-Point Star 15"/>
            <p:cNvSpPr/>
            <p:nvPr/>
          </p:nvSpPr>
          <p:spPr>
            <a:xfrm>
              <a:off x="7147560" y="13106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0-Point Star 16"/>
            <p:cNvSpPr/>
            <p:nvPr/>
          </p:nvSpPr>
          <p:spPr>
            <a:xfrm>
              <a:off x="6766560" y="182880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10-Point Star 17"/>
            <p:cNvSpPr/>
            <p:nvPr/>
          </p:nvSpPr>
          <p:spPr>
            <a:xfrm>
              <a:off x="6461760" y="236220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10-Point Star 18"/>
            <p:cNvSpPr/>
            <p:nvPr/>
          </p:nvSpPr>
          <p:spPr>
            <a:xfrm>
              <a:off x="7559040" y="18440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10-Point Star 19"/>
            <p:cNvSpPr/>
            <p:nvPr/>
          </p:nvSpPr>
          <p:spPr>
            <a:xfrm>
              <a:off x="7086600" y="236220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Arrow Connector 20"/>
            <p:cNvCxnSpPr>
              <a:stCxn id="17" idx="9"/>
              <a:endCxn id="16" idx="4"/>
            </p:cNvCxnSpPr>
            <p:nvPr/>
          </p:nvCxnSpPr>
          <p:spPr>
            <a:xfrm rot="5400000" flipH="1" flipV="1">
              <a:off x="7028814" y="1675127"/>
              <a:ext cx="222252" cy="15494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9" idx="7"/>
              <a:endCxn id="16" idx="2"/>
            </p:cNvCxnSpPr>
            <p:nvPr/>
          </p:nvCxnSpPr>
          <p:spPr>
            <a:xfrm rot="16200000" flipV="1">
              <a:off x="7417434" y="1667507"/>
              <a:ext cx="237492" cy="18542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7" idx="2"/>
            </p:cNvCxnSpPr>
            <p:nvPr/>
          </p:nvCxnSpPr>
          <p:spPr>
            <a:xfrm rot="16200000" flipV="1">
              <a:off x="7061518" y="2160583"/>
              <a:ext cx="211458" cy="2095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8"/>
              <a:endCxn id="17" idx="4"/>
            </p:cNvCxnSpPr>
            <p:nvPr/>
          </p:nvCxnSpPr>
          <p:spPr>
            <a:xfrm rot="5400000" flipH="1" flipV="1">
              <a:off x="6639243" y="2165031"/>
              <a:ext cx="202566" cy="19177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276600"/>
            <a:ext cx="3290079" cy="45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962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5948" y="4992624"/>
            <a:ext cx="3668052" cy="49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5678424"/>
            <a:ext cx="3634674" cy="49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5867400" y="2895600"/>
            <a:ext cx="365760" cy="2575560"/>
            <a:chOff x="3352800" y="929640"/>
            <a:chExt cx="365760" cy="2575560"/>
          </a:xfrm>
        </p:grpSpPr>
        <p:sp>
          <p:nvSpPr>
            <p:cNvPr id="30" name="10-Point Star 29"/>
            <p:cNvSpPr/>
            <p:nvPr/>
          </p:nvSpPr>
          <p:spPr>
            <a:xfrm>
              <a:off x="3352800" y="9296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10-Point Star 30"/>
            <p:cNvSpPr/>
            <p:nvPr/>
          </p:nvSpPr>
          <p:spPr>
            <a:xfrm>
              <a:off x="3352800" y="144780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10-Point Star 31"/>
            <p:cNvSpPr/>
            <p:nvPr/>
          </p:nvSpPr>
          <p:spPr>
            <a:xfrm>
              <a:off x="3352800" y="198120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10-Point Star 32"/>
            <p:cNvSpPr/>
            <p:nvPr/>
          </p:nvSpPr>
          <p:spPr>
            <a:xfrm>
              <a:off x="3352800" y="25298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10-Point Star 33"/>
            <p:cNvSpPr/>
            <p:nvPr/>
          </p:nvSpPr>
          <p:spPr>
            <a:xfrm>
              <a:off x="3352800" y="31394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Arrow Connector 34"/>
            <p:cNvCxnSpPr>
              <a:stCxn id="31" idx="8"/>
              <a:endCxn id="30" idx="3"/>
            </p:cNvCxnSpPr>
            <p:nvPr/>
          </p:nvCxnSpPr>
          <p:spPr>
            <a:xfrm rot="5400000" flipH="1" flipV="1">
              <a:off x="3459480" y="1371600"/>
              <a:ext cx="1524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2" idx="8"/>
              <a:endCxn id="31" idx="3"/>
            </p:cNvCxnSpPr>
            <p:nvPr/>
          </p:nvCxnSpPr>
          <p:spPr>
            <a:xfrm rot="5400000" flipH="1" flipV="1">
              <a:off x="3451860" y="1897380"/>
              <a:ext cx="16764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3" idx="8"/>
              <a:endCxn id="32" idx="3"/>
            </p:cNvCxnSpPr>
            <p:nvPr/>
          </p:nvCxnSpPr>
          <p:spPr>
            <a:xfrm rot="5400000" flipH="1" flipV="1">
              <a:off x="3444240" y="2438400"/>
              <a:ext cx="18288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4" idx="8"/>
              <a:endCxn id="33" idx="3"/>
            </p:cNvCxnSpPr>
            <p:nvPr/>
          </p:nvCxnSpPr>
          <p:spPr>
            <a:xfrm rot="5400000" flipH="1" flipV="1">
              <a:off x="3413760" y="3017520"/>
              <a:ext cx="24384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324600" y="22860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Times New Roman" pitchFamily="18" charset="0"/>
              </a:rPr>
              <a:t>(a) Ground-truth</a:t>
            </a:r>
            <a:endParaRPr lang="en-US" sz="1400" dirty="0"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05400" y="5635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Times New Roman" pitchFamily="18" charset="0"/>
              </a:rPr>
              <a:t>(b) FIRST</a:t>
            </a:r>
            <a:endParaRPr lang="en-US" sz="1400" dirty="0"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81800" y="5635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Times New Roman" pitchFamily="18" charset="0"/>
              </a:rPr>
              <a:t>(c) </a:t>
            </a:r>
            <a:r>
              <a:rPr lang="en-US" sz="1400" dirty="0" err="1" smtClean="0">
                <a:cs typeface="Times New Roman" pitchFamily="18" charset="0"/>
              </a:rPr>
              <a:t>threadCRF</a:t>
            </a:r>
            <a:endParaRPr lang="en-US" sz="1400" dirty="0"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9132586">
            <a:off x="7267026" y="610056"/>
            <a:ext cx="523791" cy="177766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91200" y="2819400"/>
            <a:ext cx="523791" cy="2743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-Shape 44"/>
          <p:cNvSpPr/>
          <p:nvPr/>
        </p:nvSpPr>
        <p:spPr>
          <a:xfrm rot="1965119">
            <a:off x="7217603" y="3453113"/>
            <a:ext cx="1041639" cy="1323311"/>
          </a:xfrm>
          <a:prstGeom prst="corner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19182169">
            <a:off x="7078069" y="611532"/>
            <a:ext cx="541774" cy="130810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rot="19322531">
            <a:off x="7750356" y="3290724"/>
            <a:ext cx="533400" cy="124621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15000" y="4419600"/>
            <a:ext cx="685800" cy="1219200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6200000">
            <a:off x="7327733" y="3187867"/>
            <a:ext cx="990600" cy="147286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6200000">
            <a:off x="6718133" y="520867"/>
            <a:ext cx="990600" cy="147286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16200000">
            <a:off x="5537033" y="2844967"/>
            <a:ext cx="990600" cy="93946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5105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18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9559" y="5112214"/>
            <a:ext cx="391041" cy="45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Slide Number Placeholder 5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41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Forum Data Set </a:t>
            </a:r>
          </a:p>
          <a:p>
            <a:pPr lvl="1"/>
            <a:r>
              <a:rPr lang="en-US" dirty="0" smtClean="0"/>
              <a:t>Apple discussion (http://discussions.apple.com)</a:t>
            </a:r>
          </a:p>
          <a:p>
            <a:pPr lvl="1"/>
            <a:r>
              <a:rPr lang="en-US" dirty="0" smtClean="0"/>
              <a:t>Google earth community (http://bbs.keyhole.com)</a:t>
            </a:r>
          </a:p>
          <a:p>
            <a:pPr lvl="1"/>
            <a:r>
              <a:rPr lang="en-US" dirty="0" smtClean="0"/>
              <a:t>CNET (http://forums.cnet.com)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690" y="3739798"/>
            <a:ext cx="6428510" cy="151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13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Replying Relation Reconstruction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</a:p>
          <a:p>
            <a:pPr lvl="1"/>
            <a:r>
              <a:rPr lang="en-US" dirty="0" smtClean="0"/>
              <a:t>FIRST, LAST, SIM, Ranking SVM</a:t>
            </a:r>
            <a:r>
              <a:rPr lang="en-US" baseline="30000" dirty="0" smtClean="0"/>
              <a:t>[4]</a:t>
            </a:r>
          </a:p>
          <a:p>
            <a:r>
              <a:rPr lang="en-US" dirty="0" smtClean="0"/>
              <a:t>Apple Discussion</a:t>
            </a:r>
          </a:p>
          <a:p>
            <a:pPr lvl="1"/>
            <a:r>
              <a:rPr lang="en-US" dirty="0" smtClean="0"/>
              <a:t>75% training, 25% testing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7791" y="3352800"/>
            <a:ext cx="477168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1200" y="3505200"/>
            <a:ext cx="990600" cy="325628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custDataLst>
      <p:tags r:id="rId1"/>
    </p:custDataLst>
  </p:cSld>
  <p:clrMapOvr>
    <a:masterClrMapping/>
  </p:clrMapOvr>
  <p:transition advTm="463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Replying Relation Reconstruction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</a:p>
          <a:p>
            <a:pPr lvl="1"/>
            <a:r>
              <a:rPr lang="en-US" dirty="0" smtClean="0"/>
              <a:t>FIRST, LAST, SIM, Ranking SVM</a:t>
            </a:r>
            <a:r>
              <a:rPr lang="en-US" baseline="30000" dirty="0" smtClean="0"/>
              <a:t>[4]</a:t>
            </a:r>
          </a:p>
          <a:p>
            <a:r>
              <a:rPr lang="en-US" dirty="0" smtClean="0"/>
              <a:t>Google Earth Community</a:t>
            </a:r>
          </a:p>
          <a:p>
            <a:pPr lvl="1"/>
            <a:r>
              <a:rPr lang="en-US" dirty="0" smtClean="0"/>
              <a:t>75% training, 25% testing</a:t>
            </a:r>
          </a:p>
          <a:p>
            <a:pPr lvl="1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395737"/>
            <a:ext cx="4800600" cy="33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7400" y="3505200"/>
            <a:ext cx="990600" cy="32766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advTm="198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Replying Relation Reconstruction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Prediction performance on long threads</a:t>
            </a:r>
          </a:p>
          <a:p>
            <a:pPr lvl="1"/>
            <a:r>
              <a:rPr lang="en-US" dirty="0" smtClean="0"/>
              <a:t>Threads with more than 10 posts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670650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Adaptability Evaluation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Varying training size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18922"/>
            <a:ext cx="6200775" cy="342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71600" y="2590800"/>
            <a:ext cx="914400" cy="27432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800" y="2590800"/>
            <a:ext cx="914400" cy="27432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599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Adaptability Evaluation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Cross domain testing</a:t>
            </a:r>
          </a:p>
          <a:p>
            <a:pPr lvl="1"/>
            <a:r>
              <a:rPr lang="en-US" dirty="0" smtClean="0"/>
              <a:t>2000 </a:t>
            </a:r>
            <a:r>
              <a:rPr lang="en-US" dirty="0" err="1" smtClean="0"/>
              <a:t>v.s</a:t>
            </a:r>
            <a:r>
              <a:rPr lang="en-US" dirty="0" smtClean="0"/>
              <a:t>. 2000 threads from each domain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630" y="3129330"/>
            <a:ext cx="40027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3287" y="3160776"/>
            <a:ext cx="3994533" cy="179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134100" y="4191000"/>
            <a:ext cx="2133600" cy="60960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7400" y="4191000"/>
            <a:ext cx="2133600" cy="60960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413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7467600" cy="4873752"/>
          </a:xfrm>
        </p:spPr>
        <p:txBody>
          <a:bodyPr/>
          <a:lstStyle/>
          <a:p>
            <a:r>
              <a:rPr lang="en-US" dirty="0" smtClean="0"/>
              <a:t>Online forum: a rich information </a:t>
            </a:r>
            <a:r>
              <a:rPr lang="en-US" dirty="0" smtClean="0"/>
              <a:t>repository</a:t>
            </a:r>
            <a:r>
              <a:rPr lang="en-US" baseline="30000" dirty="0" smtClean="0"/>
              <a:t>[1,2]</a:t>
            </a:r>
          </a:p>
          <a:p>
            <a:pPr lvl="1"/>
            <a:r>
              <a:rPr lang="en-US" dirty="0" smtClean="0"/>
              <a:t>Interactive </a:t>
            </a:r>
            <a:r>
              <a:rPr lang="en-US" dirty="0" smtClean="0"/>
              <a:t>accumulation</a:t>
            </a:r>
          </a:p>
          <a:p>
            <a:pPr lvl="1"/>
            <a:r>
              <a:rPr lang="en-US" dirty="0" smtClean="0"/>
              <a:t>Various topics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124200"/>
            <a:ext cx="5311254" cy="340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048000"/>
            <a:ext cx="495166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76400" y="3124200"/>
            <a:ext cx="5715000" cy="33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52400"/>
            <a:ext cx="193211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85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/>
          <a:lstStyle/>
          <a:p>
            <a:r>
              <a:rPr lang="en-US" dirty="0" smtClean="0"/>
              <a:t>Forum search</a:t>
            </a:r>
          </a:p>
          <a:p>
            <a:pPr lvl="1"/>
            <a:r>
              <a:rPr lang="en-US" dirty="0" smtClean="0"/>
              <a:t>Using thread structure to smooth language models</a:t>
            </a:r>
            <a:r>
              <a:rPr lang="en-US" baseline="30000" dirty="0" smtClean="0"/>
              <a:t>[6]</a:t>
            </a:r>
          </a:p>
          <a:p>
            <a:pPr lvl="2"/>
            <a:r>
              <a:rPr lang="en-US" dirty="0" smtClean="0"/>
              <a:t>30 queries with 900 annotated posts from CNET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999" y="3221360"/>
            <a:ext cx="5525201" cy="241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advTm="6058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Community Question Answering</a:t>
            </a:r>
          </a:p>
          <a:p>
            <a:pPr lvl="1"/>
            <a:r>
              <a:rPr lang="en-US" dirty="0" smtClean="0"/>
              <a:t>Answer post retrieval in Apple Discussion</a:t>
            </a:r>
          </a:p>
          <a:p>
            <a:pPr lvl="1"/>
            <a:r>
              <a:rPr lang="en-US" dirty="0" smtClean="0"/>
              <a:t>Ranking criterion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009" y="2895600"/>
            <a:ext cx="5861191" cy="59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473" y="3733800"/>
            <a:ext cx="612972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191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Replying relationship reconstruction</a:t>
            </a:r>
          </a:p>
          <a:p>
            <a:pPr lvl="1"/>
            <a:r>
              <a:rPr lang="en-US" dirty="0" err="1" smtClean="0"/>
              <a:t>threadCRF</a:t>
            </a:r>
            <a:endParaRPr lang="en-US" dirty="0" smtClean="0"/>
          </a:p>
          <a:p>
            <a:pPr lvl="1"/>
            <a:r>
              <a:rPr lang="en-US" dirty="0" smtClean="0"/>
              <a:t>Rich features: short-range and long-range dependencies</a:t>
            </a:r>
          </a:p>
          <a:p>
            <a:pPr lvl="1"/>
            <a:r>
              <a:rPr lang="en-US" dirty="0" smtClean="0"/>
              <a:t>Novel evaluation metrics</a:t>
            </a:r>
          </a:p>
          <a:p>
            <a:r>
              <a:rPr lang="en-US" dirty="0" smtClean="0"/>
              <a:t>Future directions</a:t>
            </a:r>
          </a:p>
          <a:p>
            <a:pPr lvl="1"/>
            <a:r>
              <a:rPr lang="en-US" dirty="0" smtClean="0"/>
              <a:t>Micro-blogs: twitter, </a:t>
            </a:r>
            <a:r>
              <a:rPr lang="en-US" dirty="0" err="1" smtClean="0"/>
              <a:t>facebook</a:t>
            </a:r>
            <a:endParaRPr lang="en-US" dirty="0" smtClean="0"/>
          </a:p>
          <a:p>
            <a:pPr lvl="1"/>
            <a:r>
              <a:rPr lang="en-US" dirty="0" smtClean="0"/>
              <a:t>Advanced content analysis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21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SIGIR 2011 Student Travel Grant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advTm="273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G. Cong, L. Wang, C. Lin, Y. Song, and Y. Sun. Finding question-answer pairs from online forums. In Proceedings of the 31st SIGIR, pages 467–474, 2008.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J. Zhang, M. Ackerman, and L. </a:t>
            </a:r>
            <a:r>
              <a:rPr lang="en-US" dirty="0" err="1" smtClean="0"/>
              <a:t>Adamic</a:t>
            </a:r>
            <a:r>
              <a:rPr lang="en-US" dirty="0" smtClean="0"/>
              <a:t>. Expertise networks in online communities: structure and algorithms. In Proceedings of the 16th WWW, pages 221–230, 2007.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C. Lin, J. Yang, R. </a:t>
            </a:r>
            <a:r>
              <a:rPr lang="en-US" dirty="0" err="1" smtClean="0"/>
              <a:t>Cai</a:t>
            </a:r>
            <a:r>
              <a:rPr lang="en-US" dirty="0" smtClean="0"/>
              <a:t>, X. Wang, and W. Wang. Simultaneously modeling semantics and structure of threaded discussions: a sparse coding approach and its applications. In Proceedings of the 32nd SIGIR, pages 131–138, 2009.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J. </a:t>
            </a:r>
            <a:r>
              <a:rPr lang="en-US" dirty="0" err="1" smtClean="0"/>
              <a:t>Seo</a:t>
            </a:r>
            <a:r>
              <a:rPr lang="en-US" dirty="0" smtClean="0"/>
              <a:t>, W. Croft, and D. Smith. Online community search using thread structure. In Proceedings of the 18th CIKM, pages 1907–1910, 2009.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M. Wainwright, T. </a:t>
            </a:r>
            <a:r>
              <a:rPr lang="en-US" dirty="0" err="1" smtClean="0"/>
              <a:t>Jaakkola</a:t>
            </a:r>
            <a:r>
              <a:rPr lang="en-US" dirty="0" smtClean="0"/>
              <a:t>, and A. </a:t>
            </a:r>
            <a:r>
              <a:rPr lang="en-US" dirty="0" err="1" smtClean="0"/>
              <a:t>Willsky</a:t>
            </a:r>
            <a:r>
              <a:rPr lang="en-US" dirty="0" smtClean="0"/>
              <a:t>. MAP estimation via agreement on trees: message-passing and linear programming. Information Theory, IEEE Transactions on, 51(11):3697–3717, 2005.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H. </a:t>
            </a:r>
            <a:r>
              <a:rPr lang="en-US" dirty="0" err="1" smtClean="0"/>
              <a:t>Duan</a:t>
            </a:r>
            <a:r>
              <a:rPr lang="en-US" dirty="0" smtClean="0"/>
              <a:t> and C. </a:t>
            </a:r>
            <a:r>
              <a:rPr lang="en-US" dirty="0" err="1" smtClean="0"/>
              <a:t>Zhai</a:t>
            </a:r>
            <a:r>
              <a:rPr lang="en-US" dirty="0" smtClean="0"/>
              <a:t>. Exploiting Thread Structure to Improve Smoothing of Language Models for Forum Post Retrieval. In Proceedings of the 33rd ECIR,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advTm="168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3067050"/>
            <a:ext cx="4114800" cy="205422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572000" y="5181600"/>
            <a:ext cx="3048000" cy="1371600"/>
          </a:xfr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29527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advTm="7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Forum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4148"/>
            <a:ext cx="5029200" cy="114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93658"/>
            <a:ext cx="4333875" cy="120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820816"/>
            <a:ext cx="4114800" cy="14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876800"/>
            <a:ext cx="453390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3321938"/>
            <a:ext cx="4724400" cy="124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5400000" flipH="1" flipV="1">
            <a:off x="1295400" y="2667000"/>
            <a:ext cx="5334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7086600" y="2667000"/>
            <a:ext cx="6096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7124700" y="46863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1410494" y="4609306"/>
            <a:ext cx="380206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152400"/>
            <a:ext cx="193211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538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Hidden in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73752"/>
          </a:xfrm>
        </p:spPr>
        <p:txBody>
          <a:bodyPr/>
          <a:lstStyle/>
          <a:p>
            <a:r>
              <a:rPr lang="en-US" dirty="0" smtClean="0"/>
              <a:t>Replying relationship</a:t>
            </a:r>
          </a:p>
          <a:p>
            <a:pPr lvl="1"/>
            <a:r>
              <a:rPr lang="en-US" dirty="0" smtClean="0"/>
              <a:t>Convey important information about the </a:t>
            </a:r>
            <a:r>
              <a:rPr lang="en-US" dirty="0" smtClean="0"/>
              <a:t>discussion</a:t>
            </a:r>
            <a:r>
              <a:rPr lang="en-US" baseline="30000" dirty="0" smtClean="0"/>
              <a:t>[2]</a:t>
            </a:r>
          </a:p>
          <a:p>
            <a:r>
              <a:rPr lang="en-US" dirty="0" smtClean="0"/>
              <a:t>Structure is not always visible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35786"/>
            <a:ext cx="6429375" cy="265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533400" y="2971800"/>
            <a:ext cx="3971570" cy="3886200"/>
            <a:chOff x="228600" y="2666999"/>
            <a:chExt cx="4086135" cy="3886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3048000"/>
              <a:ext cx="4086135" cy="3505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09600" y="2666999"/>
              <a:ext cx="3200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Flat View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47531" y="2971801"/>
            <a:ext cx="3110669" cy="3886199"/>
            <a:chOff x="5410200" y="2666999"/>
            <a:chExt cx="3200400" cy="388619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62600" y="3047999"/>
              <a:ext cx="2997191" cy="3505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410200" y="2666999"/>
              <a:ext cx="3200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Threaded View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21879" y="4495801"/>
            <a:ext cx="311066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v.s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562600" y="3962400"/>
            <a:ext cx="381000" cy="777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79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Existing method</a:t>
            </a:r>
          </a:p>
          <a:p>
            <a:pPr lvl="1"/>
            <a:r>
              <a:rPr lang="en-US" dirty="0" smtClean="0"/>
              <a:t>Content modeling: topic models</a:t>
            </a:r>
            <a:r>
              <a:rPr lang="en-US" baseline="30000" dirty="0" smtClean="0"/>
              <a:t>[3]</a:t>
            </a:r>
          </a:p>
          <a:p>
            <a:pPr lvl="1"/>
            <a:r>
              <a:rPr lang="en-US" dirty="0" smtClean="0"/>
              <a:t>Ranking approach: retrieve parent post</a:t>
            </a:r>
            <a:r>
              <a:rPr lang="en-US" baseline="30000" dirty="0" smtClean="0"/>
              <a:t>[4]</a:t>
            </a:r>
          </a:p>
          <a:p>
            <a:r>
              <a:rPr lang="en-US" dirty="0" smtClean="0"/>
              <a:t>Beyond content analysis</a:t>
            </a:r>
          </a:p>
          <a:p>
            <a:pPr lvl="1"/>
            <a:r>
              <a:rPr lang="en-US" dirty="0" smtClean="0"/>
              <a:t>Posts are usually short</a:t>
            </a:r>
          </a:p>
          <a:p>
            <a:pPr lvl="1"/>
            <a:r>
              <a:rPr lang="en-US" dirty="0" smtClean="0"/>
              <a:t>Temporal dependency</a:t>
            </a:r>
          </a:p>
          <a:p>
            <a:pPr lvl="1"/>
            <a:r>
              <a:rPr lang="en-US" dirty="0" smtClean="0"/>
              <a:t>User interaction</a:t>
            </a:r>
            <a:endParaRPr lang="en-US" dirty="0" smtClean="0"/>
          </a:p>
          <a:p>
            <a:r>
              <a:rPr lang="en-US" dirty="0" smtClean="0"/>
              <a:t>Our approach: structural </a:t>
            </a:r>
            <a:r>
              <a:rPr lang="en-US" dirty="0" smtClean="0"/>
              <a:t>learning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29400" y="609600"/>
            <a:ext cx="1463040" cy="1417320"/>
            <a:chOff x="6461760" y="1310640"/>
            <a:chExt cx="1463040" cy="1417320"/>
          </a:xfrm>
        </p:grpSpPr>
        <p:sp>
          <p:nvSpPr>
            <p:cNvPr id="5" name="10-Point Star 4"/>
            <p:cNvSpPr/>
            <p:nvPr/>
          </p:nvSpPr>
          <p:spPr>
            <a:xfrm>
              <a:off x="7147560" y="13106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82880" rtlCol="0" anchor="ctr" anchorCtr="1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10-Point Star 5"/>
            <p:cNvSpPr/>
            <p:nvPr/>
          </p:nvSpPr>
          <p:spPr>
            <a:xfrm>
              <a:off x="6766560" y="182880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82880" rtlCol="0" anchor="ctr" anchorCtr="1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10-Point Star 6"/>
            <p:cNvSpPr/>
            <p:nvPr/>
          </p:nvSpPr>
          <p:spPr>
            <a:xfrm>
              <a:off x="6461760" y="236220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82880" rtlCol="0" anchor="ctr" anchorCtr="1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10-Point Star 7"/>
            <p:cNvSpPr/>
            <p:nvPr/>
          </p:nvSpPr>
          <p:spPr>
            <a:xfrm>
              <a:off x="7559040" y="18440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82880" rtlCol="0" anchor="ctr" anchorCtr="1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10-Point Star 8"/>
            <p:cNvSpPr/>
            <p:nvPr/>
          </p:nvSpPr>
          <p:spPr>
            <a:xfrm>
              <a:off x="7086600" y="236220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82880" rtlCol="0" anchor="ctr" anchorCtr="1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6" idx="9"/>
              <a:endCxn id="5" idx="4"/>
            </p:cNvCxnSpPr>
            <p:nvPr/>
          </p:nvCxnSpPr>
          <p:spPr>
            <a:xfrm rot="5400000" flipH="1" flipV="1">
              <a:off x="7028814" y="1675127"/>
              <a:ext cx="222252" cy="15494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7"/>
              <a:endCxn id="5" idx="2"/>
            </p:cNvCxnSpPr>
            <p:nvPr/>
          </p:nvCxnSpPr>
          <p:spPr>
            <a:xfrm rot="16200000" flipV="1">
              <a:off x="7417434" y="1667507"/>
              <a:ext cx="237492" cy="18542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6" idx="2"/>
            </p:cNvCxnSpPr>
            <p:nvPr/>
          </p:nvCxnSpPr>
          <p:spPr>
            <a:xfrm rot="16200000" flipV="1">
              <a:off x="7061518" y="2160583"/>
              <a:ext cx="211458" cy="2095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8"/>
              <a:endCxn id="6" idx="4"/>
            </p:cNvCxnSpPr>
            <p:nvPr/>
          </p:nvCxnSpPr>
          <p:spPr>
            <a:xfrm rot="5400000" flipH="1" flipV="1">
              <a:off x="6639243" y="2165031"/>
              <a:ext cx="202566" cy="19177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19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2228161" y="1600200"/>
            <a:ext cx="4483865" cy="746149"/>
            <a:chOff x="2151961" y="1524000"/>
            <a:chExt cx="4483865" cy="746149"/>
          </a:xfrm>
        </p:grpSpPr>
        <p:sp>
          <p:nvSpPr>
            <p:cNvPr id="7" name="10-Point Star 6"/>
            <p:cNvSpPr/>
            <p:nvPr/>
          </p:nvSpPr>
          <p:spPr>
            <a:xfrm>
              <a:off x="2369361" y="1524000"/>
              <a:ext cx="326099" cy="31139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10-Point Star 23"/>
            <p:cNvSpPr/>
            <p:nvPr/>
          </p:nvSpPr>
          <p:spPr>
            <a:xfrm>
              <a:off x="3306896" y="1524000"/>
              <a:ext cx="326099" cy="31139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10-Point Star 24"/>
            <p:cNvSpPr/>
            <p:nvPr/>
          </p:nvSpPr>
          <p:spPr>
            <a:xfrm>
              <a:off x="4271607" y="1524000"/>
              <a:ext cx="326099" cy="31139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10-Point Star 25"/>
            <p:cNvSpPr/>
            <p:nvPr/>
          </p:nvSpPr>
          <p:spPr>
            <a:xfrm>
              <a:off x="5222730" y="1524000"/>
              <a:ext cx="326099" cy="31139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10-Point Star 26"/>
            <p:cNvSpPr/>
            <p:nvPr/>
          </p:nvSpPr>
          <p:spPr>
            <a:xfrm>
              <a:off x="6173853" y="1524000"/>
              <a:ext cx="326099" cy="31139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287836" y="1978111"/>
              <a:ext cx="4347990" cy="1352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151961" y="2016233"/>
              <a:ext cx="951123" cy="253916"/>
            </a:xfrm>
            <a:prstGeom prst="rect">
              <a:avLst/>
            </a:prstGeom>
            <a:noFill/>
          </p:spPr>
          <p:txBody>
            <a:bodyPr wrap="square" tIns="45720" rtlCol="0">
              <a:spAutoFit/>
            </a:bodyPr>
            <a:lstStyle/>
            <a:p>
              <a:r>
                <a:rPr lang="en-US" sz="1050" b="1" dirty="0" smtClean="0">
                  <a:latin typeface="Times New Roman" pitchFamily="18" charset="0"/>
                  <a:cs typeface="Times New Roman" pitchFamily="18" charset="0"/>
                </a:rPr>
                <a:t>Time line</a:t>
              </a:r>
              <a:endParaRPr lang="en-US" sz="105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8600" y="1639669"/>
            <a:ext cx="1524000" cy="738664"/>
          </a:xfrm>
          <a:prstGeom prst="rect">
            <a:avLst/>
          </a:prstGeom>
          <a:noFill/>
        </p:spPr>
        <p:txBody>
          <a:bodyPr wrap="square" tIns="137160" rtlCol="0">
            <a:spAutoFit/>
          </a:bodyPr>
          <a:lstStyle/>
          <a:p>
            <a:r>
              <a:rPr lang="en-US" dirty="0" smtClean="0"/>
              <a:t>Chain structure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354330" cy="23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 58"/>
          <p:cNvGrpSpPr/>
          <p:nvPr/>
        </p:nvGrpSpPr>
        <p:grpSpPr>
          <a:xfrm>
            <a:off x="228600" y="2336457"/>
            <a:ext cx="7315199" cy="4292943"/>
            <a:chOff x="228600" y="2184057"/>
            <a:chExt cx="7315199" cy="4292943"/>
          </a:xfrm>
        </p:grpSpPr>
        <p:grpSp>
          <p:nvGrpSpPr>
            <p:cNvPr id="44" name="Group 43"/>
            <p:cNvGrpSpPr/>
            <p:nvPr/>
          </p:nvGrpSpPr>
          <p:grpSpPr>
            <a:xfrm>
              <a:off x="1752600" y="2184057"/>
              <a:ext cx="5791199" cy="4292943"/>
              <a:chOff x="1676400" y="2107857"/>
              <a:chExt cx="5791199" cy="429294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200399" y="2107857"/>
                <a:ext cx="2280491" cy="1286511"/>
                <a:chOff x="2928552" y="1066800"/>
                <a:chExt cx="2557848" cy="1586697"/>
              </a:xfrm>
            </p:grpSpPr>
            <p:sp>
              <p:nvSpPr>
                <p:cNvPr id="5" name="Folded Corner 4"/>
                <p:cNvSpPr/>
                <p:nvPr/>
              </p:nvSpPr>
              <p:spPr>
                <a:xfrm>
                  <a:off x="3136307" y="1192530"/>
                  <a:ext cx="2350093" cy="1460967"/>
                </a:xfrm>
                <a:prstGeom prst="foldedCorner">
                  <a:avLst>
                    <a:gd name="adj" fmla="val 26923"/>
                  </a:avLst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sz="1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1000" b="1" dirty="0" err="1" smtClean="0">
                      <a:latin typeface="Times New Roman" pitchFamily="18" charset="0"/>
                      <a:cs typeface="Times New Roman" pitchFamily="18" charset="0"/>
                    </a:rPr>
                    <a:t>deesto</a:t>
                  </a:r>
                  <a:r>
                    <a:rPr lang="en-US" sz="1000" b="1" dirty="0" smtClean="0">
                      <a:latin typeface="Times New Roman" pitchFamily="18" charset="0"/>
                      <a:cs typeface="Times New Roman" pitchFamily="18" charset="0"/>
                    </a:rPr>
                    <a:t>          Jan 6, 2011 11:06 AM</a:t>
                  </a:r>
                  <a:r>
                    <a:rPr lang="en-US" sz="1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r>
                    <a:rPr lang="en-US" sz="1000" dirty="0" smtClean="0">
                      <a:latin typeface="Times New Roman" pitchFamily="18" charset="0"/>
                      <a:cs typeface="Times New Roman" pitchFamily="18" charset="0"/>
                    </a:rPr>
                    <a:t>I see lots of new complaints here about system slowness, apps not working, etc., but after updating my </a:t>
                  </a:r>
                  <a:r>
                    <a:rPr lang="en-US" sz="1000" dirty="0" err="1" smtClean="0">
                      <a:latin typeface="Times New Roman" pitchFamily="18" charset="0"/>
                      <a:cs typeface="Times New Roman" pitchFamily="18" charset="0"/>
                    </a:rPr>
                    <a:t>MacBook</a:t>
                  </a:r>
                  <a:r>
                    <a:rPr lang="en-US" sz="1000" dirty="0" smtClean="0">
                      <a:latin typeface="Times New Roman" pitchFamily="18" charset="0"/>
                      <a:cs typeface="Times New Roman" pitchFamily="18" charset="0"/>
                    </a:rPr>
                    <a:t> Pro from 10.6.5 to 10.6.6, I can no longer boot into OS X.</a:t>
                  </a:r>
                  <a:endParaRPr lang="en-US" sz="1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10-Point Star 5"/>
                <p:cNvSpPr/>
                <p:nvPr/>
              </p:nvSpPr>
              <p:spPr>
                <a:xfrm>
                  <a:off x="2928552" y="1066800"/>
                  <a:ext cx="332370" cy="336884"/>
                </a:xfrm>
                <a:prstGeom prst="star10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91440" tIns="164592" rtlCol="0" anchor="ctr"/>
                <a:lstStyle/>
                <a:p>
                  <a:pPr algn="ctr"/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en-US" sz="1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948149" y="3470189"/>
                <a:ext cx="2309870" cy="1362332"/>
                <a:chOff x="1755648" y="2590800"/>
                <a:chExt cx="2282952" cy="1447800"/>
              </a:xfrm>
            </p:grpSpPr>
            <p:sp>
              <p:nvSpPr>
                <p:cNvPr id="9" name="Folded Corner 8"/>
                <p:cNvSpPr/>
                <p:nvPr/>
              </p:nvSpPr>
              <p:spPr>
                <a:xfrm>
                  <a:off x="1905000" y="2743200"/>
                  <a:ext cx="2133600" cy="1295400"/>
                </a:xfrm>
                <a:prstGeom prst="foldedCorner">
                  <a:avLst>
                    <a:gd name="adj" fmla="val 26923"/>
                  </a:avLst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sz="1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1000" b="1" dirty="0" smtClean="0">
                      <a:latin typeface="Times New Roman" pitchFamily="18" charset="0"/>
                      <a:cs typeface="Times New Roman" pitchFamily="18" charset="0"/>
                    </a:rPr>
                    <a:t>   a </a:t>
                  </a:r>
                  <a:r>
                    <a:rPr lang="en-US" sz="1000" b="1" dirty="0" err="1" smtClean="0">
                      <a:latin typeface="Times New Roman" pitchFamily="18" charset="0"/>
                      <a:cs typeface="Times New Roman" pitchFamily="18" charset="0"/>
                    </a:rPr>
                    <a:t>brody</a:t>
                  </a:r>
                  <a:r>
                    <a:rPr lang="en-US" sz="1000" b="1" dirty="0" smtClean="0">
                      <a:latin typeface="Times New Roman" pitchFamily="18" charset="0"/>
                      <a:cs typeface="Times New Roman" pitchFamily="18" charset="0"/>
                    </a:rPr>
                    <a:t>        Jan 6, 2011 12:59 PM</a:t>
                  </a:r>
                  <a:endParaRPr lang="en-US" sz="1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1000" dirty="0" smtClean="0">
                      <a:latin typeface="Times New Roman" pitchFamily="18" charset="0"/>
                      <a:cs typeface="Times New Roman" pitchFamily="18" charset="0"/>
                    </a:rPr>
                    <a:t>Never upgrade a production machine without a backup. Unfortunately you can forget about the presentation. First step is to recover: http://www.macmaps.com/backup.html#RECOVER</a:t>
                  </a:r>
                  <a:endParaRPr lang="en-US" sz="1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" name="10-Point Star 9"/>
                <p:cNvSpPr/>
                <p:nvPr/>
              </p:nvSpPr>
              <p:spPr>
                <a:xfrm>
                  <a:off x="1755648" y="2590800"/>
                  <a:ext cx="301752" cy="304800"/>
                </a:xfrm>
                <a:prstGeom prst="star10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sz="1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1676400" y="4962275"/>
                <a:ext cx="2209800" cy="1438525"/>
                <a:chOff x="1755648" y="2590800"/>
                <a:chExt cx="2320552" cy="1528770"/>
              </a:xfrm>
            </p:grpSpPr>
            <p:sp>
              <p:nvSpPr>
                <p:cNvPr id="12" name="Folded Corner 11"/>
                <p:cNvSpPr/>
                <p:nvPr/>
              </p:nvSpPr>
              <p:spPr>
                <a:xfrm>
                  <a:off x="1942600" y="2824172"/>
                  <a:ext cx="2133600" cy="1295398"/>
                </a:xfrm>
                <a:prstGeom prst="foldedCorner">
                  <a:avLst>
                    <a:gd name="adj" fmla="val 26923"/>
                  </a:avLst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sz="1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1000" b="1" dirty="0" err="1" smtClean="0">
                      <a:latin typeface="Times New Roman" pitchFamily="18" charset="0"/>
                      <a:cs typeface="Times New Roman" pitchFamily="18" charset="0"/>
                    </a:rPr>
                    <a:t>Deesto</a:t>
                  </a:r>
                  <a:r>
                    <a:rPr lang="en-US" sz="1000" b="1" dirty="0" smtClean="0">
                      <a:latin typeface="Times New Roman" pitchFamily="18" charset="0"/>
                      <a:cs typeface="Times New Roman" pitchFamily="18" charset="0"/>
                    </a:rPr>
                    <a:t>        Jan 6, 2011 2:08 PM</a:t>
                  </a:r>
                  <a:endParaRPr lang="en-US" sz="1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1000" dirty="0" smtClean="0">
                      <a:latin typeface="Times New Roman" pitchFamily="18" charset="0"/>
                      <a:cs typeface="Times New Roman" pitchFamily="18" charset="0"/>
                    </a:rPr>
                    <a:t>Hi a </a:t>
                  </a:r>
                  <a:r>
                    <a:rPr lang="en-US" sz="1000" dirty="0" err="1" smtClean="0">
                      <a:latin typeface="Times New Roman" pitchFamily="18" charset="0"/>
                      <a:cs typeface="Times New Roman" pitchFamily="18" charset="0"/>
                    </a:rPr>
                    <a:t>brody</a:t>
                  </a:r>
                  <a:r>
                    <a:rPr lang="en-US" sz="1000" dirty="0" smtClean="0">
                      <a:latin typeface="Times New Roman" pitchFamily="18" charset="0"/>
                      <a:cs typeface="Times New Roman" pitchFamily="18" charset="0"/>
                    </a:rPr>
                    <a:t>, and thank you for responding. I'm not sure from where you made this assumption, but of course I keep data back-ups; and I'm not sure what you classify as a "production machine"</a:t>
                  </a:r>
                  <a:endParaRPr lang="en-US" sz="1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10-Point Star 12"/>
                <p:cNvSpPr/>
                <p:nvPr/>
              </p:nvSpPr>
              <p:spPr>
                <a:xfrm>
                  <a:off x="1755648" y="2590800"/>
                  <a:ext cx="301752" cy="304800"/>
                </a:xfrm>
                <a:prstGeom prst="star10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1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733581" y="3470189"/>
                <a:ext cx="2377807" cy="1362332"/>
                <a:chOff x="1755648" y="2590800"/>
                <a:chExt cx="2282952" cy="1447800"/>
              </a:xfrm>
            </p:grpSpPr>
            <p:sp>
              <p:nvSpPr>
                <p:cNvPr id="15" name="Folded Corner 14"/>
                <p:cNvSpPr/>
                <p:nvPr/>
              </p:nvSpPr>
              <p:spPr>
                <a:xfrm>
                  <a:off x="1905000" y="2743200"/>
                  <a:ext cx="2133600" cy="1295400"/>
                </a:xfrm>
                <a:prstGeom prst="foldedCorner">
                  <a:avLst>
                    <a:gd name="adj" fmla="val 26923"/>
                  </a:avLst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sz="1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1000" b="1" dirty="0" smtClean="0">
                      <a:latin typeface="Times New Roman" pitchFamily="18" charset="0"/>
                      <a:cs typeface="Times New Roman" pitchFamily="18" charset="0"/>
                    </a:rPr>
                    <a:t>Frank Miller2    Jan 6, 2011  2:19 PM</a:t>
                  </a:r>
                  <a:endParaRPr lang="en-US" sz="1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1000" dirty="0" smtClean="0">
                      <a:latin typeface="Times New Roman" pitchFamily="18" charset="0"/>
                      <a:cs typeface="Times New Roman" pitchFamily="18" charset="0"/>
                    </a:rPr>
                    <a:t>I suggest you start this machine in 'target disk' mode - shut it down, then restart it with the 'T' key held down while it is connected to another Mac with a FireWire cable. </a:t>
                  </a:r>
                  <a:endParaRPr lang="en-US" sz="1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10-Point Star 15"/>
                <p:cNvSpPr/>
                <p:nvPr/>
              </p:nvSpPr>
              <p:spPr>
                <a:xfrm>
                  <a:off x="1755648" y="2590800"/>
                  <a:ext cx="301752" cy="304800"/>
                </a:xfrm>
                <a:prstGeom prst="star10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1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" name="Straight Arrow Connector 16"/>
              <p:cNvCxnSpPr/>
              <p:nvPr/>
            </p:nvCxnSpPr>
            <p:spPr>
              <a:xfrm rot="5400000" flipH="1" flipV="1">
                <a:off x="2715351" y="2940859"/>
                <a:ext cx="786260" cy="55429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6200000" flipV="1">
                <a:off x="5346219" y="2959547"/>
                <a:ext cx="788718" cy="51937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2" idx="0"/>
              </p:cNvCxnSpPr>
              <p:nvPr/>
            </p:nvCxnSpPr>
            <p:spPr>
              <a:xfrm rot="5400000" flipH="1" flipV="1">
                <a:off x="2810439" y="4892399"/>
                <a:ext cx="349348" cy="22959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5257800" y="4962268"/>
                <a:ext cx="2209799" cy="1438532"/>
                <a:chOff x="1878087" y="2590800"/>
                <a:chExt cx="2320551" cy="1605220"/>
              </a:xfrm>
            </p:grpSpPr>
            <p:sp>
              <p:nvSpPr>
                <p:cNvPr id="21" name="Folded Corner 20"/>
                <p:cNvSpPr/>
                <p:nvPr/>
              </p:nvSpPr>
              <p:spPr>
                <a:xfrm>
                  <a:off x="2065038" y="2828230"/>
                  <a:ext cx="2133600" cy="1367790"/>
                </a:xfrm>
                <a:prstGeom prst="foldedCorner">
                  <a:avLst>
                    <a:gd name="adj" fmla="val 26923"/>
                  </a:avLst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sz="1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1000" b="1" dirty="0" err="1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sz="1000" b="1" dirty="0" err="1" smtClean="0">
                      <a:latin typeface="Times New Roman" pitchFamily="18" charset="0"/>
                      <a:cs typeface="Times New Roman" pitchFamily="18" charset="0"/>
                    </a:rPr>
                    <a:t>eesto</a:t>
                  </a:r>
                  <a:r>
                    <a:rPr lang="en-US" sz="1000" b="1" dirty="0" smtClean="0">
                      <a:latin typeface="Times New Roman" pitchFamily="18" charset="0"/>
                      <a:cs typeface="Times New Roman" pitchFamily="18" charset="0"/>
                    </a:rPr>
                    <a:t>          Jan 6, 2011 2:29 PM</a:t>
                  </a:r>
                  <a:endParaRPr lang="en-US" sz="1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1000" dirty="0" smtClean="0">
                      <a:latin typeface="Times New Roman" pitchFamily="18" charset="0"/>
                      <a:cs typeface="Times New Roman" pitchFamily="18" charset="0"/>
                    </a:rPr>
                    <a:t>Thanks Frank. But I really only have one Mac: this one. My personal files are not at risk: I have backups, and obtaining the files off of the machine is not a problem.</a:t>
                  </a:r>
                  <a:endParaRPr lang="en-US" sz="1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10-Point Star 21"/>
                <p:cNvSpPr/>
                <p:nvPr/>
              </p:nvSpPr>
              <p:spPr>
                <a:xfrm>
                  <a:off x="1878087" y="2590800"/>
                  <a:ext cx="301752" cy="304800"/>
                </a:xfrm>
                <a:prstGeom prst="star10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tIns="155448" rtlCol="0" anchor="ctr"/>
                <a:lstStyle/>
                <a:p>
                  <a:pPr algn="ctr"/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en-US" sz="1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Arrow Connector 22"/>
              <p:cNvCxnSpPr/>
              <p:nvPr/>
            </p:nvCxnSpPr>
            <p:spPr>
              <a:xfrm rot="16200000" flipV="1">
                <a:off x="5817721" y="4903321"/>
                <a:ext cx="349076" cy="20748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228600" y="28194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Tree structure</a:t>
              </a:r>
              <a:endParaRPr lang="en-US" dirty="0"/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2711" y="3048000"/>
              <a:ext cx="309889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" name="Group 66"/>
          <p:cNvGrpSpPr/>
          <p:nvPr/>
        </p:nvGrpSpPr>
        <p:grpSpPr>
          <a:xfrm>
            <a:off x="5715000" y="2678668"/>
            <a:ext cx="1981200" cy="369332"/>
            <a:chOff x="381000" y="2590800"/>
            <a:chExt cx="1981200" cy="369332"/>
          </a:xfrm>
        </p:grpSpPr>
        <p:sp>
          <p:nvSpPr>
            <p:cNvPr id="34" name="TextBox 33"/>
            <p:cNvSpPr txBox="1"/>
            <p:nvPr/>
          </p:nvSpPr>
          <p:spPr>
            <a:xfrm>
              <a:off x="990600" y="2590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Root post</a:t>
              </a:r>
              <a:endParaRPr lang="en-US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10800000" flipV="1">
              <a:off x="381000" y="2796064"/>
              <a:ext cx="685800" cy="1166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7239000" y="4495800"/>
            <a:ext cx="1905000" cy="838200"/>
            <a:chOff x="5943600" y="2590800"/>
            <a:chExt cx="1905000" cy="838200"/>
          </a:xfrm>
        </p:grpSpPr>
        <p:sp>
          <p:nvSpPr>
            <p:cNvPr id="43" name="TextBox 42"/>
            <p:cNvSpPr txBox="1"/>
            <p:nvPr/>
          </p:nvSpPr>
          <p:spPr>
            <a:xfrm>
              <a:off x="6248400" y="267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Parent post</a:t>
              </a:r>
              <a:endParaRPr lang="en-US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0800000">
              <a:off x="5943600" y="2590800"/>
              <a:ext cx="347472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5943600" y="3048000"/>
              <a:ext cx="457200" cy="30480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105400" y="838200"/>
            <a:ext cx="1828800" cy="685800"/>
            <a:chOff x="5105400" y="838200"/>
            <a:chExt cx="1828800" cy="685800"/>
          </a:xfrm>
        </p:grpSpPr>
        <p:sp>
          <p:nvSpPr>
            <p:cNvPr id="42" name="TextBox 41"/>
            <p:cNvSpPr txBox="1"/>
            <p:nvPr/>
          </p:nvSpPr>
          <p:spPr>
            <a:xfrm>
              <a:off x="5105400" y="8382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Previous post</a:t>
              </a:r>
              <a:endParaRPr lang="en-US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rot="5400000">
              <a:off x="5562600" y="1219200"/>
              <a:ext cx="304800" cy="30480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6200000" flipH="1">
              <a:off x="5975866" y="1175266"/>
              <a:ext cx="316468" cy="38100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152400" y="3886200"/>
            <a:ext cx="1828800" cy="381000"/>
            <a:chOff x="152400" y="3733800"/>
            <a:chExt cx="1828800" cy="381000"/>
          </a:xfrm>
        </p:grpSpPr>
        <p:sp>
          <p:nvSpPr>
            <p:cNvPr id="37" name="TextBox 36"/>
            <p:cNvSpPr txBox="1"/>
            <p:nvPr/>
          </p:nvSpPr>
          <p:spPr>
            <a:xfrm>
              <a:off x="152400" y="37454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Post ID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V="1">
              <a:off x="1066800" y="3733800"/>
              <a:ext cx="91440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152400" y="4050268"/>
            <a:ext cx="2209800" cy="609600"/>
            <a:chOff x="152400" y="3886200"/>
            <a:chExt cx="2209800" cy="609600"/>
          </a:xfrm>
        </p:grpSpPr>
        <p:sp>
          <p:nvSpPr>
            <p:cNvPr id="39" name="TextBox 38"/>
            <p:cNvSpPr txBox="1"/>
            <p:nvPr/>
          </p:nvSpPr>
          <p:spPr>
            <a:xfrm>
              <a:off x="152400" y="41264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Author name</a:t>
              </a:r>
              <a:endParaRPr lang="en-US" dirty="0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V="1">
              <a:off x="1752600" y="3886200"/>
              <a:ext cx="609600" cy="30480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152400" y="4050268"/>
            <a:ext cx="2819400" cy="990600"/>
            <a:chOff x="152400" y="3886200"/>
            <a:chExt cx="2819400" cy="990600"/>
          </a:xfrm>
        </p:grpSpPr>
        <p:sp>
          <p:nvSpPr>
            <p:cNvPr id="40" name="TextBox 39"/>
            <p:cNvSpPr txBox="1"/>
            <p:nvPr/>
          </p:nvSpPr>
          <p:spPr>
            <a:xfrm>
              <a:off x="152400" y="45074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Post time</a:t>
              </a:r>
              <a:endParaRPr lang="en-US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1371600" y="3886200"/>
              <a:ext cx="1600200" cy="83820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152400" y="4888468"/>
            <a:ext cx="2133600" cy="521732"/>
            <a:chOff x="152400" y="4724400"/>
            <a:chExt cx="2133600" cy="521732"/>
          </a:xfrm>
        </p:grpSpPr>
        <p:sp>
          <p:nvSpPr>
            <p:cNvPr id="38" name="TextBox 37"/>
            <p:cNvSpPr txBox="1"/>
            <p:nvPr/>
          </p:nvSpPr>
          <p:spPr>
            <a:xfrm>
              <a:off x="152400" y="48768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Post content</a:t>
              </a:r>
              <a:endParaRPr lang="en-US" dirty="0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V="1">
              <a:off x="1676400" y="4724400"/>
              <a:ext cx="609600" cy="30480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Slide Number Placeholder 6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719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05200"/>
            <a:ext cx="3657600" cy="6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threadCRF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Probabilistic graphical model</a:t>
            </a:r>
          </a:p>
          <a:p>
            <a:pPr lvl="1"/>
            <a:r>
              <a:rPr lang="en-US" dirty="0" smtClean="0"/>
              <a:t>Conditional probability</a:t>
            </a:r>
          </a:p>
          <a:p>
            <a:pPr lvl="1"/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r>
              <a:rPr lang="en-US" dirty="0" smtClean="0"/>
              <a:t>CRFs framework</a:t>
            </a:r>
          </a:p>
          <a:p>
            <a:pPr lvl="1"/>
            <a:endParaRPr lang="en-US" sz="2400" dirty="0" smtClean="0"/>
          </a:p>
          <a:p>
            <a:pPr lvl="2"/>
            <a:r>
              <a:rPr lang="en-US" dirty="0" smtClean="0"/>
              <a:t>Features</a:t>
            </a:r>
          </a:p>
          <a:p>
            <a:pPr lvl="2"/>
            <a:r>
              <a:rPr lang="en-US" dirty="0" smtClean="0"/>
              <a:t>Model </a:t>
            </a:r>
          </a:p>
          <a:p>
            <a:pPr lvl="2"/>
            <a:r>
              <a:rPr lang="en-US" dirty="0" smtClean="0"/>
              <a:t>Prediction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438400" y="2438400"/>
            <a:ext cx="3886200" cy="822963"/>
            <a:chOff x="2438400" y="2438400"/>
            <a:chExt cx="3886200" cy="822963"/>
          </a:xfrm>
        </p:grpSpPr>
        <p:sp>
          <p:nvSpPr>
            <p:cNvPr id="6" name="10-Point Star 5"/>
            <p:cNvSpPr/>
            <p:nvPr/>
          </p:nvSpPr>
          <p:spPr>
            <a:xfrm>
              <a:off x="3577856" y="2438400"/>
              <a:ext cx="297712" cy="308611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164592" rIns="91440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10-Point Star 6"/>
            <p:cNvSpPr/>
            <p:nvPr/>
          </p:nvSpPr>
          <p:spPr>
            <a:xfrm>
              <a:off x="2895600" y="2952751"/>
              <a:ext cx="297712" cy="308611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164592" rIns="91440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10-Point Star 7"/>
            <p:cNvSpPr/>
            <p:nvPr/>
          </p:nvSpPr>
          <p:spPr>
            <a:xfrm>
              <a:off x="3329762" y="2952751"/>
              <a:ext cx="297712" cy="308611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164592" rIns="91440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10-Point Star 8"/>
            <p:cNvSpPr/>
            <p:nvPr/>
          </p:nvSpPr>
          <p:spPr>
            <a:xfrm>
              <a:off x="3763926" y="2952751"/>
              <a:ext cx="297712" cy="308611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164592" rIns="91440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10-Point Star 9"/>
            <p:cNvSpPr/>
            <p:nvPr/>
          </p:nvSpPr>
          <p:spPr>
            <a:xfrm>
              <a:off x="4198088" y="2952752"/>
              <a:ext cx="297712" cy="308611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164592" rIns="91440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Arrow Connector 10"/>
            <p:cNvCxnSpPr>
              <a:stCxn id="7" idx="9"/>
              <a:endCxn id="6" idx="5"/>
            </p:cNvCxnSpPr>
            <p:nvPr/>
          </p:nvCxnSpPr>
          <p:spPr>
            <a:xfrm rot="5400000" flipH="1" flipV="1">
              <a:off x="3186238" y="2590603"/>
              <a:ext cx="341830" cy="44140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8"/>
              <a:endCxn id="6" idx="1"/>
            </p:cNvCxnSpPr>
            <p:nvPr/>
          </p:nvCxnSpPr>
          <p:spPr>
            <a:xfrm rot="16200000" flipV="1">
              <a:off x="3955075" y="2560879"/>
              <a:ext cx="312362" cy="47137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8"/>
              <a:endCxn id="6" idx="2"/>
            </p:cNvCxnSpPr>
            <p:nvPr/>
          </p:nvCxnSpPr>
          <p:spPr>
            <a:xfrm rot="16200000" flipV="1">
              <a:off x="3748146" y="2788112"/>
              <a:ext cx="235209" cy="9407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8"/>
              <a:endCxn id="6" idx="4"/>
            </p:cNvCxnSpPr>
            <p:nvPr/>
          </p:nvCxnSpPr>
          <p:spPr>
            <a:xfrm rot="5400000" flipH="1" flipV="1">
              <a:off x="3439075" y="2757099"/>
              <a:ext cx="235209" cy="15609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438400" y="2667000"/>
              <a:ext cx="3886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p</a:t>
              </a:r>
              <a:r>
                <a:rPr lang="en-US" sz="2400" dirty="0" smtClean="0"/>
                <a:t>(                    |posts)</a:t>
              </a:r>
              <a:endParaRPr lang="en-US" sz="2400" dirty="0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5195" y="4419600"/>
            <a:ext cx="116720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3490" y="4105656"/>
            <a:ext cx="146751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791456"/>
            <a:ext cx="2501634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2438400" y="2667000"/>
            <a:ext cx="3886200" cy="461665"/>
            <a:chOff x="4800600" y="1295400"/>
            <a:chExt cx="388620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4800600" y="1295400"/>
              <a:ext cx="3886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p</a:t>
              </a:r>
              <a:r>
                <a:rPr lang="en-US" sz="2400" dirty="0" smtClean="0"/>
                <a:t>(              |     ,      )</a:t>
              </a:r>
              <a:endParaRPr lang="en-US" sz="2400" dirty="0"/>
            </a:p>
          </p:txBody>
        </p:sp>
        <p:sp>
          <p:nvSpPr>
            <p:cNvPr id="36" name="10-Point Star 35"/>
            <p:cNvSpPr/>
            <p:nvPr/>
          </p:nvSpPr>
          <p:spPr>
            <a:xfrm>
              <a:off x="6019800" y="1371600"/>
              <a:ext cx="297712" cy="308611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164592" rIns="91440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10-Point Star 36"/>
            <p:cNvSpPr/>
            <p:nvPr/>
          </p:nvSpPr>
          <p:spPr>
            <a:xfrm>
              <a:off x="7093688" y="1371600"/>
              <a:ext cx="297712" cy="308611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164592" rIns="91440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10-Point Star 37"/>
            <p:cNvSpPr/>
            <p:nvPr/>
          </p:nvSpPr>
          <p:spPr>
            <a:xfrm>
              <a:off x="5257800" y="1371600"/>
              <a:ext cx="297712" cy="308611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164592" rIns="91440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555512" y="1524000"/>
              <a:ext cx="464288" cy="1588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10-Point Star 42"/>
            <p:cNvSpPr/>
            <p:nvPr/>
          </p:nvSpPr>
          <p:spPr>
            <a:xfrm>
              <a:off x="6553200" y="1371600"/>
              <a:ext cx="297712" cy="308611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164592" rIns="91440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1002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873752"/>
          </a:xfrm>
        </p:spPr>
        <p:txBody>
          <a:bodyPr/>
          <a:lstStyle/>
          <a:p>
            <a:r>
              <a:rPr lang="en-US" dirty="0" smtClean="0"/>
              <a:t>Node features</a:t>
            </a:r>
          </a:p>
          <a:p>
            <a:pPr lvl="1"/>
            <a:r>
              <a:rPr lang="en-US" dirty="0" smtClean="0"/>
              <a:t>Local potential of replying relations</a:t>
            </a:r>
          </a:p>
          <a:p>
            <a:r>
              <a:rPr lang="en-US" dirty="0" smtClean="0"/>
              <a:t>Edge features</a:t>
            </a:r>
          </a:p>
          <a:p>
            <a:pPr lvl="1"/>
            <a:r>
              <a:rPr lang="en-US" dirty="0" smtClean="0"/>
              <a:t>Long-range dependency among the predictions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199" y="3276600"/>
            <a:ext cx="5674455" cy="349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rc 6"/>
          <p:cNvSpPr/>
          <p:nvPr/>
        </p:nvSpPr>
        <p:spPr>
          <a:xfrm>
            <a:off x="1600200" y="2667000"/>
            <a:ext cx="2743200" cy="2133600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-76200" y="1828800"/>
            <a:ext cx="6096000" cy="2971800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39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  </a:t>
            </a:r>
          </a:p>
          <a:p>
            <a:r>
              <a:rPr lang="en-US" dirty="0" smtClean="0"/>
              <a:t>Reply pattern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Author interaction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Temporal proximity</a:t>
            </a:r>
          </a:p>
          <a:p>
            <a:pPr lvl="1"/>
            <a:r>
              <a:rPr lang="en-US" dirty="0" smtClean="0"/>
              <a:t>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33600"/>
            <a:ext cx="2000664" cy="2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495800"/>
            <a:ext cx="3547387" cy="37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8720" y="2895600"/>
            <a:ext cx="2038517" cy="3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8720" y="3276600"/>
            <a:ext cx="2081520" cy="40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8720" y="3657600"/>
            <a:ext cx="22402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5410200"/>
            <a:ext cx="3273509" cy="20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2"/>
          <p:cNvGrpSpPr/>
          <p:nvPr/>
        </p:nvGrpSpPr>
        <p:grpSpPr>
          <a:xfrm>
            <a:off x="5791200" y="2849880"/>
            <a:ext cx="1463040" cy="1417320"/>
            <a:chOff x="6461760" y="1310640"/>
            <a:chExt cx="1463040" cy="1417320"/>
          </a:xfrm>
        </p:grpSpPr>
        <p:sp>
          <p:nvSpPr>
            <p:cNvPr id="14" name="10-Point Star 13"/>
            <p:cNvSpPr/>
            <p:nvPr/>
          </p:nvSpPr>
          <p:spPr>
            <a:xfrm>
              <a:off x="7147560" y="13106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10-Point Star 14"/>
            <p:cNvSpPr/>
            <p:nvPr/>
          </p:nvSpPr>
          <p:spPr>
            <a:xfrm>
              <a:off x="6766560" y="182880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0-Point Star 15"/>
            <p:cNvSpPr/>
            <p:nvPr/>
          </p:nvSpPr>
          <p:spPr>
            <a:xfrm>
              <a:off x="6461760" y="236220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0-Point Star 16"/>
            <p:cNvSpPr/>
            <p:nvPr/>
          </p:nvSpPr>
          <p:spPr>
            <a:xfrm>
              <a:off x="7559040" y="184404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10-Point Star 17"/>
            <p:cNvSpPr/>
            <p:nvPr/>
          </p:nvSpPr>
          <p:spPr>
            <a:xfrm>
              <a:off x="7086600" y="2362200"/>
              <a:ext cx="365760" cy="365760"/>
            </a:xfrm>
            <a:prstGeom prst="star10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64592" rtlCol="0" anchor="ctr"/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5" idx="9"/>
              <a:endCxn id="14" idx="4"/>
            </p:cNvCxnSpPr>
            <p:nvPr/>
          </p:nvCxnSpPr>
          <p:spPr>
            <a:xfrm rot="5400000" flipH="1" flipV="1">
              <a:off x="7028814" y="1675127"/>
              <a:ext cx="222252" cy="15494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7" idx="7"/>
              <a:endCxn id="14" idx="2"/>
            </p:cNvCxnSpPr>
            <p:nvPr/>
          </p:nvCxnSpPr>
          <p:spPr>
            <a:xfrm rot="16200000" flipV="1">
              <a:off x="7417434" y="1667507"/>
              <a:ext cx="237492" cy="18542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5" idx="2"/>
            </p:cNvCxnSpPr>
            <p:nvPr/>
          </p:nvCxnSpPr>
          <p:spPr>
            <a:xfrm rot="16200000" flipV="1">
              <a:off x="7061518" y="2160583"/>
              <a:ext cx="211458" cy="2095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6" idx="8"/>
              <a:endCxn id="15" idx="4"/>
            </p:cNvCxnSpPr>
            <p:nvPr/>
          </p:nvCxnSpPr>
          <p:spPr>
            <a:xfrm rot="5400000" flipH="1" flipV="1">
              <a:off x="6639243" y="2165031"/>
              <a:ext cx="202566" cy="19177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Arc 22"/>
          <p:cNvSpPr/>
          <p:nvPr/>
        </p:nvSpPr>
        <p:spPr>
          <a:xfrm rot="14773049">
            <a:off x="5442441" y="2978250"/>
            <a:ext cx="1423280" cy="1177839"/>
          </a:xfrm>
          <a:prstGeom prst="arc">
            <a:avLst>
              <a:gd name="adj1" fmla="val 15334191"/>
              <a:gd name="adj2" fmla="val 2257925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FF0000"/>
                </a:solidFill>
              </a:ln>
            </a:endParaRPr>
          </a:p>
        </p:txBody>
      </p:sp>
      <p:sp>
        <p:nvSpPr>
          <p:cNvPr id="24" name="Arc 23"/>
          <p:cNvSpPr/>
          <p:nvPr/>
        </p:nvSpPr>
        <p:spPr>
          <a:xfrm rot="16764192">
            <a:off x="5542966" y="3618210"/>
            <a:ext cx="953670" cy="614445"/>
          </a:xfrm>
          <a:prstGeom prst="arc">
            <a:avLst>
              <a:gd name="adj1" fmla="val 15334191"/>
              <a:gd name="adj2" fmla="val 21530374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FF0000"/>
                </a:solidFill>
              </a:ln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10200" y="4538246"/>
            <a:ext cx="4191000" cy="338554"/>
            <a:chOff x="4724400" y="4495800"/>
            <a:chExt cx="4191000" cy="338554"/>
          </a:xfrm>
        </p:grpSpPr>
        <p:sp>
          <p:nvSpPr>
            <p:cNvPr id="25" name="TextBox 24"/>
            <p:cNvSpPr txBox="1"/>
            <p:nvPr/>
          </p:nvSpPr>
          <p:spPr>
            <a:xfrm>
              <a:off x="4876800" y="4495800"/>
              <a:ext cx="403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Content sharing</a:t>
              </a:r>
              <a:endParaRPr lang="en-US" sz="1600" i="1" dirty="0"/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4400" y="4495800"/>
              <a:ext cx="23817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Slide Number Placeholder 3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FC37AB-250A-432B-BAAF-C0BDFE1EB317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51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4.2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3.2|17.1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3.6|2.4|5.7|6.8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.5|4.2|9.:|2.2|7.6|13.7|7.7|3.8|3.4|15.3|7.1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6.6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0.: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9.4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4.1|13.9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1.2|6.9|4.6|6.5|2.5|12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2|28.6|11.2|5.9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0.4|8.5|25|12.2|19.: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2.5|14.7|22.7|6.2|6.2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0.3|24.6|5.5|10.9|7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1.5|6.8|0.9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7|4.2|9.6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.2|22.5|6.7|16.9|23.4|12.6|10|8.7|15.7|6.4|4.4|7.7|8.:|3.9|4.7|10.7|4.5|9.1|9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1985</TotalTime>
  <Words>1094</Words>
  <Application>Microsoft Macintosh PowerPoint</Application>
  <PresentationFormat>On-screen Show (4:3)</PresentationFormat>
  <Paragraphs>278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Learning Online Discussion Structures by Conditional Random Fields</vt:lpstr>
      <vt:lpstr>Introduction</vt:lpstr>
      <vt:lpstr>A Typical Forum Discussion</vt:lpstr>
      <vt:lpstr>Information Hidden in Structures</vt:lpstr>
      <vt:lpstr>Structure Reconstruction </vt:lpstr>
      <vt:lpstr>Problem Definitions</vt:lpstr>
      <vt:lpstr>threadCRF</vt:lpstr>
      <vt:lpstr>Features</vt:lpstr>
      <vt:lpstr>Node Features</vt:lpstr>
      <vt:lpstr>Edge Features</vt:lpstr>
      <vt:lpstr>Inference and Model Learning</vt:lpstr>
      <vt:lpstr>Experiments</vt:lpstr>
      <vt:lpstr>New Evaluation Metrics</vt:lpstr>
      <vt:lpstr>Quantitative evaluations</vt:lpstr>
      <vt:lpstr>Replying Relation Reconstruction I</vt:lpstr>
      <vt:lpstr>Replying Relation Reconstruction II</vt:lpstr>
      <vt:lpstr>Replying Relation Reconstruction III</vt:lpstr>
      <vt:lpstr>Adaptability Evaluation I</vt:lpstr>
      <vt:lpstr>Adaptability Evaluation II</vt:lpstr>
      <vt:lpstr>Applications</vt:lpstr>
      <vt:lpstr>Application II</vt:lpstr>
      <vt:lpstr>Conclusion</vt:lpstr>
      <vt:lpstr>Acknowledgment</vt:lpstr>
      <vt:lpstr>References</vt:lpstr>
      <vt:lpstr>Thank you!</vt:lpstr>
    </vt:vector>
  </TitlesOfParts>
  <Company>University of Illinois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Online Discussion Structures by Conditional Random Fields</dc:title>
  <dc:creator>Hongning</dc:creator>
  <cp:lastModifiedBy>Hongning Wang</cp:lastModifiedBy>
  <cp:revision>140</cp:revision>
  <dcterms:created xsi:type="dcterms:W3CDTF">2011-07-25T12:05:01Z</dcterms:created>
  <dcterms:modified xsi:type="dcterms:W3CDTF">2011-07-25T15:22:41Z</dcterms:modified>
</cp:coreProperties>
</file>